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56" r:id="rId3"/>
    <p:sldId id="283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74" autoAdjust="0"/>
    <p:restoredTop sz="94660"/>
  </p:normalViewPr>
  <p:slideViewPr>
    <p:cSldViewPr>
      <p:cViewPr>
        <p:scale>
          <a:sx n="80" d="100"/>
          <a:sy n="80" d="100"/>
        </p:scale>
        <p:origin x="-1786" y="-12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41F53-C16A-46E8-AA4A-83392C07134F}" type="datetimeFigureOut">
              <a:rPr lang="ko-KR" altLang="en-US" smtClean="0"/>
              <a:t>2015-07-13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66BE6-3A55-4876-B0CC-0E351A1EB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059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41F53-C16A-46E8-AA4A-83392C07134F}" type="datetimeFigureOut">
              <a:rPr lang="ko-KR" altLang="en-US" smtClean="0"/>
              <a:t>2015-07-13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66BE6-3A55-4876-B0CC-0E351A1EB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68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41F53-C16A-46E8-AA4A-83392C07134F}" type="datetimeFigureOut">
              <a:rPr lang="ko-KR" altLang="en-US" smtClean="0"/>
              <a:t>2015-07-13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66BE6-3A55-4876-B0CC-0E351A1EB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71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41F53-C16A-46E8-AA4A-83392C07134F}" type="datetimeFigureOut">
              <a:rPr lang="ko-KR" altLang="en-US" smtClean="0"/>
              <a:t>2015-07-13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66BE6-3A55-4876-B0CC-0E351A1EB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494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41F53-C16A-46E8-AA4A-83392C07134F}" type="datetimeFigureOut">
              <a:rPr lang="ko-KR" altLang="en-US" smtClean="0"/>
              <a:t>2015-07-13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66BE6-3A55-4876-B0CC-0E351A1EB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880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41F53-C16A-46E8-AA4A-83392C07134F}" type="datetimeFigureOut">
              <a:rPr lang="ko-KR" altLang="en-US" smtClean="0"/>
              <a:t>2015-07-13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66BE6-3A55-4876-B0CC-0E351A1EB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007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41F53-C16A-46E8-AA4A-83392C07134F}" type="datetimeFigureOut">
              <a:rPr lang="ko-KR" altLang="en-US" smtClean="0"/>
              <a:t>2015-07-13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66BE6-3A55-4876-B0CC-0E351A1EB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417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41F53-C16A-46E8-AA4A-83392C07134F}" type="datetimeFigureOut">
              <a:rPr lang="ko-KR" altLang="en-US" smtClean="0"/>
              <a:t>2015-07-13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66BE6-3A55-4876-B0CC-0E351A1EB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254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41F53-C16A-46E8-AA4A-83392C07134F}" type="datetimeFigureOut">
              <a:rPr lang="ko-KR" altLang="en-US" smtClean="0"/>
              <a:t>2015-07-13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66BE6-3A55-4876-B0CC-0E351A1EB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465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41F53-C16A-46E8-AA4A-83392C07134F}" type="datetimeFigureOut">
              <a:rPr lang="ko-KR" altLang="en-US" smtClean="0"/>
              <a:t>2015-07-13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66BE6-3A55-4876-B0CC-0E351A1EB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573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41F53-C16A-46E8-AA4A-83392C07134F}" type="datetimeFigureOut">
              <a:rPr lang="ko-KR" altLang="en-US" smtClean="0"/>
              <a:t>2015-07-13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66BE6-3A55-4876-B0CC-0E351A1EB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752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41F53-C16A-46E8-AA4A-83392C07134F}" type="datetimeFigureOut">
              <a:rPr lang="ko-KR" altLang="en-US" smtClean="0"/>
              <a:t>2015-07-13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66BE6-3A55-4876-B0CC-0E351A1EB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393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1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프로그램 흐름도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0502_</a:t>
            </a:r>
            <a:r>
              <a:rPr lang="ko-KR" altLang="en-US" dirty="0" smtClean="0"/>
              <a:t>김소진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9480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6613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-1"/>
            <a:ext cx="9144000" cy="3306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6127" y="-87"/>
            <a:ext cx="1697807" cy="3307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화면제목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-6127" y="330494"/>
            <a:ext cx="1697807" cy="3306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페이지 경로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91680" y="-88"/>
            <a:ext cx="7452320" cy="3241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인쇄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미리보기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94769" y="324097"/>
            <a:ext cx="7449231" cy="3254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파일메뉴를 클릭하고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인쇄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미리보기를</a:t>
            </a:r>
            <a:r>
              <a:rPr lang="ko-KR" altLang="en-US" sz="1200" dirty="0" smtClean="0">
                <a:solidFill>
                  <a:schemeClr val="tx1"/>
                </a:solidFill>
              </a:rPr>
              <a:t> 클릭한 화면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40152" y="661339"/>
            <a:ext cx="3203847" cy="61966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227291"/>
              </p:ext>
            </p:extLst>
          </p:nvPr>
        </p:nvGraphicFramePr>
        <p:xfrm>
          <a:off x="5940152" y="661340"/>
          <a:ext cx="3203847" cy="54145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0577"/>
                <a:gridCol w="2723270"/>
              </a:tblGrid>
              <a:tr h="24738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/>
                        <a:t>인쇄 </a:t>
                      </a:r>
                      <a:r>
                        <a:rPr lang="ko-KR" altLang="en-US" sz="1200" baseline="0" dirty="0" err="1" smtClean="0"/>
                        <a:t>미리보기</a:t>
                      </a:r>
                      <a:r>
                        <a:rPr lang="ko-KR" altLang="en-US" sz="1200" baseline="0" dirty="0" smtClean="0"/>
                        <a:t> 화면은 </a:t>
                      </a:r>
                      <a:r>
                        <a:rPr lang="en-US" altLang="ko-KR" sz="1200" baseline="0" dirty="0" smtClean="0"/>
                        <a:t>3</a:t>
                      </a:r>
                      <a:r>
                        <a:rPr lang="ko-KR" altLang="en-US" sz="1200" baseline="0" dirty="0" smtClean="0"/>
                        <a:t>개의 서브메뉴 </a:t>
                      </a:r>
                      <a:r>
                        <a:rPr lang="en-US" altLang="ko-KR" sz="1200" baseline="0" dirty="0" smtClean="0"/>
                        <a:t>File(</a:t>
                      </a:r>
                      <a:r>
                        <a:rPr lang="ko-KR" altLang="en-US" sz="1200" baseline="0" dirty="0" smtClean="0"/>
                        <a:t>파일</a:t>
                      </a:r>
                      <a:r>
                        <a:rPr lang="en-US" altLang="ko-KR" sz="1200" baseline="0" dirty="0" smtClean="0"/>
                        <a:t>)/ View(</a:t>
                      </a:r>
                      <a:r>
                        <a:rPr lang="ko-KR" altLang="en-US" sz="1200" baseline="0" dirty="0" err="1" smtClean="0"/>
                        <a:t>뷰</a:t>
                      </a:r>
                      <a:r>
                        <a:rPr lang="en-US" altLang="ko-KR" sz="1200" baseline="0" dirty="0" smtClean="0"/>
                        <a:t>)/ Background(</a:t>
                      </a:r>
                      <a:r>
                        <a:rPr lang="ko-KR" altLang="en-US" sz="1200" baseline="0" dirty="0" smtClean="0"/>
                        <a:t>배경</a:t>
                      </a:r>
                      <a:r>
                        <a:rPr lang="en-US" altLang="ko-KR" sz="1200" baseline="0" dirty="0" smtClean="0"/>
                        <a:t>) </a:t>
                      </a:r>
                      <a:r>
                        <a:rPr lang="ko-KR" altLang="en-US" sz="1200" baseline="0" dirty="0" smtClean="0"/>
                        <a:t>이 제공된다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i="0" baseline="0" dirty="0" smtClean="0">
                          <a:latin typeface="+mn-ea"/>
                          <a:ea typeface="+mn-ea"/>
                        </a:rPr>
                        <a:t>기본 </a:t>
                      </a:r>
                      <a:r>
                        <a:rPr lang="en-US" altLang="ko-KR" sz="1200" i="0" baseline="0" dirty="0" smtClean="0">
                          <a:latin typeface="+mn-ea"/>
                          <a:ea typeface="+mn-ea"/>
                        </a:rPr>
                        <a:t>Tool Bar</a:t>
                      </a:r>
                      <a:r>
                        <a:rPr lang="ko-KR" altLang="en-US" sz="1200" i="0" baseline="0" dirty="0" smtClean="0">
                          <a:latin typeface="+mn-ea"/>
                          <a:ea typeface="+mn-ea"/>
                        </a:rPr>
                        <a:t>는 </a:t>
                      </a:r>
                      <a:r>
                        <a:rPr lang="en-US" altLang="ko-KR" sz="1200" i="0" baseline="0" dirty="0" smtClean="0">
                          <a:latin typeface="+mn-ea"/>
                          <a:ea typeface="+mn-ea"/>
                        </a:rPr>
                        <a:t>Search(</a:t>
                      </a:r>
                      <a:r>
                        <a:rPr lang="ko-KR" altLang="en-US" sz="1200" i="0" baseline="0" dirty="0" smtClean="0">
                          <a:latin typeface="+mn-ea"/>
                          <a:ea typeface="+mn-ea"/>
                        </a:rPr>
                        <a:t>검색</a:t>
                      </a:r>
                      <a:r>
                        <a:rPr lang="en-US" altLang="ko-KR" sz="1200" i="0" baseline="0" dirty="0" smtClean="0">
                          <a:latin typeface="+mn-ea"/>
                          <a:ea typeface="+mn-ea"/>
                        </a:rPr>
                        <a:t>)/ Print(</a:t>
                      </a:r>
                      <a:r>
                        <a:rPr lang="ko-KR" altLang="en-US" sz="1200" i="0" baseline="0" dirty="0" smtClean="0">
                          <a:latin typeface="+mn-ea"/>
                          <a:ea typeface="+mn-ea"/>
                        </a:rPr>
                        <a:t>인쇄</a:t>
                      </a:r>
                      <a:r>
                        <a:rPr lang="en-US" altLang="ko-KR" sz="1200" i="0" baseline="0" dirty="0" smtClean="0">
                          <a:latin typeface="+mn-ea"/>
                          <a:ea typeface="+mn-ea"/>
                        </a:rPr>
                        <a:t>)/ Quick Print(</a:t>
                      </a:r>
                      <a:r>
                        <a:rPr lang="ko-KR" altLang="en-US" sz="1200" i="0" baseline="0" dirty="0" smtClean="0">
                          <a:latin typeface="+mn-ea"/>
                          <a:ea typeface="+mn-ea"/>
                        </a:rPr>
                        <a:t>빠른 인쇄</a:t>
                      </a:r>
                      <a:r>
                        <a:rPr lang="en-US" altLang="ko-KR" sz="1200" i="0" baseline="0" dirty="0" smtClean="0">
                          <a:latin typeface="+mn-ea"/>
                          <a:ea typeface="+mn-ea"/>
                        </a:rPr>
                        <a:t>)/ Header and Footer(</a:t>
                      </a:r>
                      <a:r>
                        <a:rPr lang="ko-KR" altLang="en-US" sz="1200" i="0" baseline="0" dirty="0" smtClean="0">
                          <a:latin typeface="+mn-ea"/>
                          <a:ea typeface="+mn-ea"/>
                        </a:rPr>
                        <a:t>머리말과 꼬리말</a:t>
                      </a:r>
                      <a:r>
                        <a:rPr lang="en-US" altLang="ko-KR" sz="1200" i="0" baseline="0" dirty="0" smtClean="0">
                          <a:latin typeface="+mn-ea"/>
                          <a:ea typeface="+mn-ea"/>
                        </a:rPr>
                        <a:t>)/ Hand Tool(</a:t>
                      </a:r>
                      <a:r>
                        <a:rPr lang="ko-KR" altLang="en-US" sz="1200" i="0" baseline="0" dirty="0" err="1" smtClean="0">
                          <a:latin typeface="+mn-ea"/>
                          <a:ea typeface="+mn-ea"/>
                        </a:rPr>
                        <a:t>손도구</a:t>
                      </a:r>
                      <a:r>
                        <a:rPr lang="en-US" altLang="ko-KR" sz="1200" i="0" baseline="0" dirty="0" smtClean="0">
                          <a:latin typeface="+mn-ea"/>
                          <a:ea typeface="+mn-ea"/>
                        </a:rPr>
                        <a:t>)/Magnifier(</a:t>
                      </a:r>
                      <a:r>
                        <a:rPr lang="ko-KR" altLang="en-US" sz="1200" i="0" baseline="0" dirty="0" err="1" smtClean="0">
                          <a:latin typeface="+mn-ea"/>
                          <a:ea typeface="+mn-ea"/>
                        </a:rPr>
                        <a:t>조정자</a:t>
                      </a:r>
                      <a:r>
                        <a:rPr lang="en-US" altLang="ko-KR" sz="1200" i="0" baseline="0" dirty="0" smtClean="0">
                          <a:latin typeface="+mn-ea"/>
                          <a:ea typeface="+mn-ea"/>
                        </a:rPr>
                        <a:t>)/ Zoom Out(</a:t>
                      </a:r>
                      <a:r>
                        <a:rPr lang="ko-KR" altLang="en-US" sz="1200" i="0" baseline="0" dirty="0" smtClean="0">
                          <a:latin typeface="+mn-ea"/>
                          <a:ea typeface="+mn-ea"/>
                        </a:rPr>
                        <a:t>확대</a:t>
                      </a:r>
                      <a:r>
                        <a:rPr lang="en-US" altLang="ko-KR" sz="1200" i="0" baseline="0" dirty="0" smtClean="0">
                          <a:latin typeface="+mn-ea"/>
                          <a:ea typeface="+mn-ea"/>
                        </a:rPr>
                        <a:t>)/Zoom In(</a:t>
                      </a:r>
                      <a:r>
                        <a:rPr lang="ko-KR" altLang="en-US" sz="1200" i="0" baseline="0" dirty="0" smtClean="0">
                          <a:latin typeface="+mn-ea"/>
                          <a:ea typeface="+mn-ea"/>
                        </a:rPr>
                        <a:t>축소</a:t>
                      </a:r>
                      <a:r>
                        <a:rPr lang="en-US" altLang="ko-KR" sz="1200" i="0" baseline="0" dirty="0" smtClean="0">
                          <a:latin typeface="+mn-ea"/>
                          <a:ea typeface="+mn-ea"/>
                        </a:rPr>
                        <a:t>)/First Page(</a:t>
                      </a:r>
                      <a:r>
                        <a:rPr lang="ko-KR" altLang="en-US" sz="1200" i="0" baseline="0" dirty="0" smtClean="0">
                          <a:latin typeface="+mn-ea"/>
                          <a:ea typeface="+mn-ea"/>
                        </a:rPr>
                        <a:t>첫 페이지</a:t>
                      </a:r>
                      <a:r>
                        <a:rPr lang="en-US" altLang="ko-KR" sz="1200" i="0" baseline="0" dirty="0" smtClean="0">
                          <a:latin typeface="+mn-ea"/>
                          <a:ea typeface="+mn-ea"/>
                        </a:rPr>
                        <a:t>)/Next Page(</a:t>
                      </a:r>
                      <a:r>
                        <a:rPr lang="ko-KR" altLang="en-US" sz="1200" i="0" baseline="0" dirty="0" smtClean="0">
                          <a:latin typeface="+mn-ea"/>
                          <a:ea typeface="+mn-ea"/>
                        </a:rPr>
                        <a:t>다음페이지</a:t>
                      </a:r>
                      <a:r>
                        <a:rPr lang="en-US" altLang="ko-KR" sz="1200" i="0" baseline="0" dirty="0" smtClean="0">
                          <a:latin typeface="+mn-ea"/>
                          <a:ea typeface="+mn-ea"/>
                        </a:rPr>
                        <a:t>)/ Previous Page(</a:t>
                      </a:r>
                      <a:r>
                        <a:rPr lang="ko-KR" altLang="en-US" sz="1200" i="0" baseline="0" dirty="0" smtClean="0">
                          <a:latin typeface="+mn-ea"/>
                          <a:ea typeface="+mn-ea"/>
                        </a:rPr>
                        <a:t>이전 페이지</a:t>
                      </a:r>
                      <a:r>
                        <a:rPr lang="en-US" altLang="ko-KR" sz="1200" i="0" baseline="0" dirty="0" smtClean="0">
                          <a:latin typeface="+mn-ea"/>
                          <a:ea typeface="+mn-ea"/>
                        </a:rPr>
                        <a:t>)/Last Page(</a:t>
                      </a:r>
                      <a:r>
                        <a:rPr lang="ko-KR" altLang="en-US" sz="1200" i="0" baseline="0" dirty="0" smtClean="0">
                          <a:latin typeface="+mn-ea"/>
                          <a:ea typeface="+mn-ea"/>
                        </a:rPr>
                        <a:t>마지막 페이지</a:t>
                      </a:r>
                      <a:r>
                        <a:rPr lang="en-US" altLang="ko-KR" sz="1200" i="0" baseline="0" dirty="0" smtClean="0">
                          <a:latin typeface="+mn-ea"/>
                          <a:ea typeface="+mn-ea"/>
                        </a:rPr>
                        <a:t>)/ Multiple Pages(</a:t>
                      </a:r>
                      <a:r>
                        <a:rPr lang="ko-KR" altLang="en-US" sz="1200" i="0" baseline="0" dirty="0" err="1" smtClean="0">
                          <a:latin typeface="+mn-ea"/>
                          <a:ea typeface="+mn-ea"/>
                        </a:rPr>
                        <a:t>여러페이지</a:t>
                      </a:r>
                      <a:r>
                        <a:rPr lang="en-US" altLang="ko-KR" sz="1200" i="0" baseline="0" dirty="0" smtClean="0">
                          <a:latin typeface="+mn-ea"/>
                          <a:ea typeface="+mn-ea"/>
                        </a:rPr>
                        <a:t>)/ Color(</a:t>
                      </a:r>
                      <a:r>
                        <a:rPr lang="ko-KR" altLang="en-US" sz="1200" i="0" baseline="0" dirty="0" smtClean="0">
                          <a:latin typeface="+mn-ea"/>
                          <a:ea typeface="+mn-ea"/>
                        </a:rPr>
                        <a:t>색</a:t>
                      </a:r>
                      <a:r>
                        <a:rPr lang="en-US" altLang="ko-KR" sz="1200" i="0" baseline="0" dirty="0" smtClean="0">
                          <a:latin typeface="+mn-ea"/>
                          <a:ea typeface="+mn-ea"/>
                        </a:rPr>
                        <a:t>)/Export Document(</a:t>
                      </a:r>
                      <a:r>
                        <a:rPr lang="ko-KR" altLang="en-US" sz="1200" i="0" baseline="0" dirty="0" err="1" smtClean="0">
                          <a:latin typeface="+mn-ea"/>
                          <a:ea typeface="+mn-ea"/>
                        </a:rPr>
                        <a:t>문서보내기</a:t>
                      </a:r>
                      <a:r>
                        <a:rPr lang="en-US" altLang="ko-KR" sz="1200" i="0" baseline="0" dirty="0" smtClean="0">
                          <a:latin typeface="+mn-ea"/>
                          <a:ea typeface="+mn-ea"/>
                        </a:rPr>
                        <a:t>)/Send Email(</a:t>
                      </a:r>
                      <a:r>
                        <a:rPr lang="ko-KR" altLang="en-US" sz="1200" i="0" baseline="0" dirty="0" err="1" smtClean="0">
                          <a:latin typeface="+mn-ea"/>
                          <a:ea typeface="+mn-ea"/>
                        </a:rPr>
                        <a:t>이메일전송</a:t>
                      </a:r>
                      <a:r>
                        <a:rPr lang="en-US" altLang="ko-KR" sz="1200" i="0" baseline="0" dirty="0" smtClean="0">
                          <a:latin typeface="+mn-ea"/>
                          <a:ea typeface="+mn-ea"/>
                        </a:rPr>
                        <a:t>)/Exit(</a:t>
                      </a:r>
                      <a:r>
                        <a:rPr lang="ko-KR" altLang="en-US" sz="1200" i="0" baseline="0" dirty="0" smtClean="0">
                          <a:latin typeface="+mn-ea"/>
                          <a:ea typeface="+mn-ea"/>
                        </a:rPr>
                        <a:t>나가기</a:t>
                      </a:r>
                      <a:r>
                        <a:rPr lang="en-US" altLang="ko-KR" sz="1200" i="0" baseline="0" dirty="0" smtClean="0"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200" i="0" baseline="0" dirty="0" smtClean="0">
                          <a:latin typeface="+mn-ea"/>
                          <a:ea typeface="+mn-ea"/>
                        </a:rPr>
                        <a:t>기능을 제공한다</a:t>
                      </a:r>
                      <a:r>
                        <a:rPr lang="en-US" altLang="ko-KR" sz="1200" i="0" baseline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baseline="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45" b="83922"/>
          <a:stretch/>
        </p:blipFill>
        <p:spPr bwMode="auto">
          <a:xfrm>
            <a:off x="92990" y="1052736"/>
            <a:ext cx="5706569" cy="953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83325" y="1290359"/>
            <a:ext cx="1751327" cy="2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577686" y="1121069"/>
            <a:ext cx="368588" cy="3425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6" name="직선 연결선 15"/>
          <p:cNvCxnSpPr>
            <a:stCxn id="25" idx="1"/>
            <a:endCxn id="15" idx="3"/>
          </p:cNvCxnSpPr>
          <p:nvPr/>
        </p:nvCxnSpPr>
        <p:spPr>
          <a:xfrm flipH="1">
            <a:off x="1834652" y="1292352"/>
            <a:ext cx="743034" cy="1288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83326" y="1539617"/>
            <a:ext cx="5716234" cy="2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297390" y="871662"/>
            <a:ext cx="368588" cy="3425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5505997" y="1193760"/>
            <a:ext cx="0" cy="36303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34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6613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-1"/>
            <a:ext cx="9144000" cy="3306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6127" y="-87"/>
            <a:ext cx="1697807" cy="3307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화면제목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-6127" y="330494"/>
            <a:ext cx="1697807" cy="3306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페이지 경로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91680" y="-88"/>
            <a:ext cx="7452320" cy="3241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검</a:t>
            </a:r>
            <a:r>
              <a:rPr lang="ko-KR" altLang="en-US" sz="1200" dirty="0">
                <a:solidFill>
                  <a:schemeClr val="tx1"/>
                </a:solidFill>
              </a:rPr>
              <a:t>색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694769" y="324097"/>
            <a:ext cx="7449231" cy="3254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파일메뉴를 클릭하고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인쇄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미리보기를</a:t>
            </a:r>
            <a:r>
              <a:rPr lang="ko-KR" altLang="en-US" sz="1200" dirty="0" smtClean="0">
                <a:solidFill>
                  <a:schemeClr val="tx1"/>
                </a:solidFill>
              </a:rPr>
              <a:t> 클릭한 화면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40152" y="661339"/>
            <a:ext cx="3203847" cy="61966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782215"/>
              </p:ext>
            </p:extLst>
          </p:nvPr>
        </p:nvGraphicFramePr>
        <p:xfrm>
          <a:off x="5940152" y="661340"/>
          <a:ext cx="3203847" cy="51490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0577"/>
                <a:gridCol w="2723270"/>
              </a:tblGrid>
              <a:tr h="24738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 smtClean="0"/>
                        <a:t>Tool Bar</a:t>
                      </a:r>
                      <a:r>
                        <a:rPr lang="ko-KR" altLang="en-US" sz="1200" baseline="0" dirty="0" smtClean="0"/>
                        <a:t>에서 검색</a:t>
                      </a:r>
                      <a:r>
                        <a:rPr lang="en-US" altLang="ko-KR" sz="1200" baseline="0" dirty="0" smtClean="0"/>
                        <a:t>Tool</a:t>
                      </a:r>
                      <a:r>
                        <a:rPr lang="ko-KR" altLang="en-US" sz="1200" baseline="0" dirty="0" smtClean="0"/>
                        <a:t>을 클릭한다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baseline="0" dirty="0" smtClean="0">
                          <a:latin typeface="+mn-ea"/>
                          <a:ea typeface="+mn-ea"/>
                        </a:rPr>
                        <a:t>사용자는 검색할 키워드를 입력하고</a:t>
                      </a:r>
                      <a:r>
                        <a:rPr lang="en-US" altLang="ko-KR" sz="1200" b="0" i="0" baseline="0" dirty="0" smtClean="0">
                          <a:latin typeface="+mn-ea"/>
                          <a:ea typeface="+mn-ea"/>
                        </a:rPr>
                        <a:t>, Match Case(</a:t>
                      </a:r>
                      <a:r>
                        <a:rPr lang="ko-KR" altLang="en-US" sz="1200" b="0" i="0" baseline="0" dirty="0" smtClean="0">
                          <a:latin typeface="+mn-ea"/>
                          <a:ea typeface="+mn-ea"/>
                        </a:rPr>
                        <a:t>대소문자 구분</a:t>
                      </a:r>
                      <a:r>
                        <a:rPr lang="en-US" altLang="ko-KR" sz="1200" b="0" i="0" baseline="0" dirty="0" smtClean="0">
                          <a:latin typeface="+mn-ea"/>
                          <a:ea typeface="+mn-ea"/>
                        </a:rPr>
                        <a:t>), Match whole word(</a:t>
                      </a:r>
                      <a:r>
                        <a:rPr lang="ko-KR" altLang="en-US" sz="1200" b="0" i="0" baseline="0" dirty="0" smtClean="0">
                          <a:latin typeface="+mn-ea"/>
                          <a:ea typeface="+mn-ea"/>
                        </a:rPr>
                        <a:t>전체단어</a:t>
                      </a:r>
                      <a:r>
                        <a:rPr lang="en-US" altLang="ko-KR" sz="1200" b="0" i="0" baseline="0" dirty="0" smtClean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0" i="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i="0" baseline="0" dirty="0" smtClean="0">
                          <a:latin typeface="+mn-ea"/>
                          <a:ea typeface="+mn-ea"/>
                        </a:rPr>
                        <a:t>, Search up(</a:t>
                      </a:r>
                      <a:r>
                        <a:rPr lang="ko-KR" altLang="en-US" sz="1200" b="0" i="0" baseline="0" dirty="0" smtClean="0">
                          <a:latin typeface="+mn-ea"/>
                          <a:ea typeface="+mn-ea"/>
                        </a:rPr>
                        <a:t>검색하다</a:t>
                      </a:r>
                      <a:r>
                        <a:rPr lang="en-US" altLang="ko-KR" sz="1200" b="0" i="0" baseline="0" dirty="0" smtClean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0" i="0" baseline="0" dirty="0" smtClean="0">
                          <a:latin typeface="+mn-ea"/>
                          <a:ea typeface="+mn-ea"/>
                        </a:rPr>
                        <a:t>을 설정할 수 있다</a:t>
                      </a:r>
                      <a:r>
                        <a:rPr lang="en-US" altLang="ko-KR" sz="1200" b="0" i="0" baseline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baseline="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b="0" i="0" baseline="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0" i="0" baseline="0" dirty="0" smtClean="0">
                          <a:latin typeface="+mn-ea"/>
                          <a:ea typeface="+mn-ea"/>
                        </a:rPr>
                        <a:t>디폴트 설정</a:t>
                      </a:r>
                      <a:r>
                        <a:rPr lang="en-US" altLang="ko-KR" sz="1200" b="0" i="0" baseline="0" dirty="0" smtClean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atinLnBrk="1"/>
                      <a:r>
                        <a:rPr lang="ko-KR" altLang="en-US" sz="1200" b="0" i="0" baseline="0" dirty="0" smtClean="0">
                          <a:latin typeface="+mn-ea"/>
                          <a:ea typeface="+mn-ea"/>
                        </a:rPr>
                        <a:t>아무것도 설정되어있지 않음</a:t>
                      </a:r>
                      <a:endParaRPr lang="en-US" altLang="ko-KR" sz="1200" b="0" i="0" baseline="0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검색결과가 존재하는 경우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r>
                        <a:rPr lang="en-US" altLang="ko-KR" sz="1200" dirty="0" smtClean="0"/>
                        <a:t>“ Total</a:t>
                      </a:r>
                      <a:r>
                        <a:rPr lang="en-US" altLang="ko-KR" sz="1200" baseline="0" dirty="0" smtClean="0"/>
                        <a:t> Found : </a:t>
                      </a:r>
                      <a:r>
                        <a:rPr lang="ko-KR" altLang="en-US" sz="1200" baseline="0" dirty="0" smtClean="0"/>
                        <a:t>찾은 개수 </a:t>
                      </a:r>
                      <a:r>
                        <a:rPr lang="en-US" altLang="ko-KR" sz="1200" baseline="0" dirty="0" smtClean="0"/>
                        <a:t>“</a:t>
                      </a:r>
                      <a:r>
                        <a:rPr lang="ko-KR" altLang="en-US" sz="1200" baseline="0" dirty="0" smtClean="0"/>
                        <a:t>를 제공하고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해당 키워드가 존재하는 페이지의 테두리를 회색으로 표시한다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endParaRPr lang="en-US" altLang="ko-KR" sz="1200" baseline="0" dirty="0" smtClean="0"/>
                    </a:p>
                    <a:p>
                      <a:pPr latinLnBrk="1"/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검색결과가 존재하지 않는 경우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화면 변화 없음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baseline="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9" r="93254" b="87942"/>
          <a:stretch/>
        </p:blipFill>
        <p:spPr bwMode="auto">
          <a:xfrm>
            <a:off x="107504" y="1062931"/>
            <a:ext cx="1242739" cy="61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91193" y="783986"/>
            <a:ext cx="368588" cy="3425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387" y="929884"/>
            <a:ext cx="4063325" cy="1695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2123728" y="737701"/>
            <a:ext cx="368588" cy="3425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" t="-23927" r="9932" b="23927"/>
          <a:stretch/>
        </p:blipFill>
        <p:spPr bwMode="auto">
          <a:xfrm>
            <a:off x="101319" y="1927974"/>
            <a:ext cx="5768202" cy="3753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345771" y="2521924"/>
            <a:ext cx="368588" cy="3425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 flipH="1">
            <a:off x="3851920" y="3473689"/>
            <a:ext cx="144016" cy="27334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419872" y="3165912"/>
            <a:ext cx="1997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회색 테두리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6717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17" y="5301208"/>
            <a:ext cx="5642219" cy="467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6613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-1"/>
            <a:ext cx="9144000" cy="3306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6127" y="-87"/>
            <a:ext cx="1697807" cy="3307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화면제목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-6127" y="330494"/>
            <a:ext cx="1697807" cy="3306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페이지 경로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91680" y="-88"/>
            <a:ext cx="7452320" cy="3241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머리말 꼬리말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94769" y="324097"/>
            <a:ext cx="7449231" cy="3254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파일메뉴를 클릭하고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인쇄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미리보기를</a:t>
            </a:r>
            <a:r>
              <a:rPr lang="ko-KR" altLang="en-US" sz="1200" dirty="0" smtClean="0">
                <a:solidFill>
                  <a:schemeClr val="tx1"/>
                </a:solidFill>
              </a:rPr>
              <a:t> 클릭한 화면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40152" y="661339"/>
            <a:ext cx="3203847" cy="61966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798011"/>
              </p:ext>
            </p:extLst>
          </p:nvPr>
        </p:nvGraphicFramePr>
        <p:xfrm>
          <a:off x="5940152" y="661340"/>
          <a:ext cx="3203847" cy="45001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0577"/>
                <a:gridCol w="2723270"/>
              </a:tblGrid>
              <a:tr h="24738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 smtClean="0"/>
                        <a:t>Tool Bar</a:t>
                      </a:r>
                      <a:r>
                        <a:rPr lang="ko-KR" altLang="en-US" sz="1200" baseline="0" dirty="0" smtClean="0"/>
                        <a:t>에서 머리말과 꼬리말</a:t>
                      </a:r>
                      <a:r>
                        <a:rPr lang="en-US" altLang="ko-KR" sz="1200" baseline="0" dirty="0" smtClean="0"/>
                        <a:t>Tool</a:t>
                      </a:r>
                      <a:r>
                        <a:rPr lang="ko-KR" altLang="en-US" sz="1200" baseline="0" dirty="0" smtClean="0"/>
                        <a:t>을 클릭한다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baseline="0" dirty="0" smtClean="0">
                          <a:latin typeface="+mn-ea"/>
                          <a:ea typeface="+mn-ea"/>
                        </a:rPr>
                        <a:t>사용자는 머리말 또는 꼬리말을 선택하고</a:t>
                      </a:r>
                      <a:r>
                        <a:rPr lang="en-US" altLang="ko-KR" sz="1200" b="0" i="0" baseline="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0" i="0" baseline="0" dirty="0" smtClean="0">
                          <a:latin typeface="+mn-ea"/>
                          <a:ea typeface="+mn-ea"/>
                        </a:rPr>
                        <a:t>해당 텍스트를 입력한다</a:t>
                      </a:r>
                      <a:r>
                        <a:rPr lang="en-US" altLang="ko-KR" sz="1200" b="0" i="0" baseline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Ok</a:t>
                      </a:r>
                      <a:r>
                        <a:rPr lang="ko-KR" altLang="en-US" sz="1200" dirty="0" smtClean="0"/>
                        <a:t>를 클릭하면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사용자가 입력한 텍스트가 페이지에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r>
                        <a:rPr lang="en-US" altLang="ko-KR" sz="1200" dirty="0" smtClean="0"/>
                        <a:t>(Header</a:t>
                      </a:r>
                      <a:r>
                        <a:rPr lang="ko-KR" altLang="en-US" sz="1200" dirty="0" smtClean="0"/>
                        <a:t>를 선택한 경우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페이지 </a:t>
                      </a:r>
                      <a:r>
                        <a:rPr lang="ko-KR" altLang="en-US" sz="1200" dirty="0" err="1" smtClean="0"/>
                        <a:t>상단부에</a:t>
                      </a:r>
                      <a:r>
                        <a:rPr lang="ko-KR" altLang="en-US" sz="1200" dirty="0" smtClean="0"/>
                        <a:t>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r>
                        <a:rPr lang="en-US" altLang="ko-KR" sz="1200" dirty="0" smtClean="0"/>
                        <a:t>(Footer</a:t>
                      </a:r>
                      <a:r>
                        <a:rPr lang="ko-KR" altLang="en-US" sz="1200" dirty="0" smtClean="0"/>
                        <a:t>를 선택한 경우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페이지 하단부에 제공된다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ko-KR" altLang="en-US" sz="1200" dirty="0" smtClean="0"/>
                        <a:t>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baseline="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612" y="1042292"/>
            <a:ext cx="4411560" cy="2684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0" t="8039" r="83417" b="86314"/>
          <a:stretch/>
        </p:blipFill>
        <p:spPr bwMode="auto">
          <a:xfrm>
            <a:off x="230444" y="1052736"/>
            <a:ext cx="813164" cy="955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244688" y="710171"/>
            <a:ext cx="368588" cy="3425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348647" y="710171"/>
            <a:ext cx="368588" cy="3425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6" r="2969" b="47853"/>
          <a:stretch/>
        </p:blipFill>
        <p:spPr bwMode="auto">
          <a:xfrm>
            <a:off x="239273" y="4446836"/>
            <a:ext cx="5628871" cy="638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26948" y="3662499"/>
            <a:ext cx="368588" cy="3425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53917" y="4005064"/>
            <a:ext cx="295405" cy="141962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39234" y="4005064"/>
            <a:ext cx="703542" cy="57558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395536" y="4580649"/>
            <a:ext cx="5472608" cy="2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39234" y="5424689"/>
            <a:ext cx="5656902" cy="2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01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4" name="Picture 1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62" t="18872" r="40760" b="62622"/>
          <a:stretch/>
        </p:blipFill>
        <p:spPr bwMode="auto">
          <a:xfrm>
            <a:off x="3326240" y="2543830"/>
            <a:ext cx="1641425" cy="1230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6613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-1"/>
            <a:ext cx="9144000" cy="3306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6127" y="-87"/>
            <a:ext cx="1697807" cy="3307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화면제목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-6127" y="330494"/>
            <a:ext cx="1697807" cy="3306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페이지 경로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91680" y="-88"/>
            <a:ext cx="7452320" cy="3241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err="1" smtClean="0">
                <a:solidFill>
                  <a:schemeClr val="tx1"/>
                </a:solidFill>
              </a:rPr>
              <a:t>여러가지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Tool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94769" y="324097"/>
            <a:ext cx="7449231" cy="3254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파일메뉴를 클릭하고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인쇄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미리보기를</a:t>
            </a:r>
            <a:r>
              <a:rPr lang="ko-KR" altLang="en-US" sz="1200" dirty="0" smtClean="0">
                <a:solidFill>
                  <a:schemeClr val="tx1"/>
                </a:solidFill>
              </a:rPr>
              <a:t> 클릭한 화면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40152" y="661339"/>
            <a:ext cx="3203847" cy="61966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71039"/>
              </p:ext>
            </p:extLst>
          </p:nvPr>
        </p:nvGraphicFramePr>
        <p:xfrm>
          <a:off x="5940152" y="661340"/>
          <a:ext cx="3203847" cy="5120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0577"/>
                <a:gridCol w="2723270"/>
              </a:tblGrid>
              <a:tr h="24738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 smtClean="0"/>
                        <a:t>Tool Bar</a:t>
                      </a:r>
                      <a:r>
                        <a:rPr lang="ko-KR" altLang="en-US" sz="1200" baseline="0" dirty="0" smtClean="0"/>
                        <a:t>에서 확대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축소</a:t>
                      </a:r>
                      <a:r>
                        <a:rPr lang="en-US" altLang="ko-KR" sz="1200" baseline="0" dirty="0" smtClean="0"/>
                        <a:t>Tool</a:t>
                      </a:r>
                      <a:r>
                        <a:rPr lang="ko-KR" altLang="en-US" sz="1200" baseline="0" dirty="0" smtClean="0"/>
                        <a:t>을 클릭하면 화면을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확대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축소 시킬 수 있다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endParaRPr lang="en-US" altLang="ko-KR" sz="1200" baseline="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 smtClean="0"/>
                        <a:t>Tool Bar</a:t>
                      </a:r>
                      <a:r>
                        <a:rPr lang="ko-KR" altLang="en-US" sz="1200" baseline="0" dirty="0" smtClean="0"/>
                        <a:t>에서 페이지 이동</a:t>
                      </a:r>
                      <a:r>
                        <a:rPr lang="en-US" altLang="ko-KR" sz="1200" baseline="0" dirty="0" smtClean="0"/>
                        <a:t>Tool</a:t>
                      </a:r>
                      <a:r>
                        <a:rPr lang="ko-KR" altLang="en-US" sz="1200" baseline="0" dirty="0" smtClean="0"/>
                        <a:t>을 클릭하면 사용자가 원하는 페이지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첫 페이지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이전 페이지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다음 페이지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마지막 페이지</a:t>
                      </a:r>
                      <a:r>
                        <a:rPr lang="en-US" altLang="ko-KR" sz="1200" baseline="0" dirty="0" smtClean="0"/>
                        <a:t>)</a:t>
                      </a:r>
                      <a:r>
                        <a:rPr lang="ko-KR" altLang="en-US" sz="1200" baseline="0" dirty="0" smtClean="0"/>
                        <a:t>로 이동할 수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b="0" i="0" baseline="0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 smtClean="0"/>
                        <a:t>Tool Bar</a:t>
                      </a:r>
                      <a:r>
                        <a:rPr lang="ko-KR" altLang="en-US" sz="1200" baseline="0" dirty="0" smtClean="0"/>
                        <a:t>에서 여러 페이지</a:t>
                      </a:r>
                      <a:r>
                        <a:rPr lang="en-US" altLang="ko-KR" sz="1200" baseline="0" dirty="0" smtClean="0"/>
                        <a:t>Tool</a:t>
                      </a:r>
                      <a:r>
                        <a:rPr lang="ko-KR" altLang="en-US" sz="1200" baseline="0" dirty="0" smtClean="0"/>
                        <a:t>을 클릭하면 사용자가 설정한 </a:t>
                      </a:r>
                      <a:r>
                        <a:rPr lang="ko-KR" altLang="en-US" sz="1200" baseline="0" dirty="0" err="1" smtClean="0"/>
                        <a:t>행열의</a:t>
                      </a:r>
                      <a:r>
                        <a:rPr lang="ko-KR" altLang="en-US" sz="1200" baseline="0" dirty="0" smtClean="0"/>
                        <a:t> 수만큼 페이지가 배치되어 화면에 제공된다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 smtClean="0"/>
                        <a:t>Tool Bar</a:t>
                      </a:r>
                      <a:r>
                        <a:rPr lang="ko-KR" altLang="en-US" sz="1200" baseline="0" dirty="0" smtClean="0"/>
                        <a:t>에서 색상</a:t>
                      </a:r>
                      <a:r>
                        <a:rPr lang="en-US" altLang="ko-KR" sz="1200" baseline="0" dirty="0" smtClean="0"/>
                        <a:t>Tool</a:t>
                      </a:r>
                      <a:r>
                        <a:rPr lang="ko-KR" altLang="en-US" sz="1200" baseline="0" dirty="0" smtClean="0"/>
                        <a:t>을 클릭하면 사용자가 설정한 색상으로 페이지의 배경색이 설정된다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 smtClean="0"/>
                        <a:t>Tool Bar</a:t>
                      </a:r>
                      <a:r>
                        <a:rPr lang="ko-KR" altLang="en-US" sz="1200" baseline="0" dirty="0" smtClean="0"/>
                        <a:t>에서 </a:t>
                      </a:r>
                      <a:r>
                        <a:rPr lang="ko-KR" altLang="en-US" sz="1200" baseline="0" dirty="0" err="1" smtClean="0"/>
                        <a:t>문서보내기</a:t>
                      </a:r>
                      <a:r>
                        <a:rPr lang="en-US" altLang="ko-KR" sz="1200" baseline="0" dirty="0" smtClean="0"/>
                        <a:t>Tool</a:t>
                      </a:r>
                      <a:r>
                        <a:rPr lang="ko-KR" altLang="en-US" sz="1200" baseline="0" dirty="0" smtClean="0"/>
                        <a:t>을 클릭하면 </a:t>
                      </a:r>
                      <a:r>
                        <a:rPr lang="en-US" altLang="ko-KR" sz="1200" baseline="0" dirty="0" smtClean="0"/>
                        <a:t>PDF File/Image File </a:t>
                      </a:r>
                      <a:r>
                        <a:rPr lang="ko-KR" altLang="en-US" sz="1200" baseline="0" dirty="0" smtClean="0"/>
                        <a:t>중 </a:t>
                      </a:r>
                      <a:r>
                        <a:rPr lang="en-US" altLang="ko-KR" sz="1200" baseline="0" dirty="0" smtClean="0"/>
                        <a:t>1</a:t>
                      </a:r>
                      <a:r>
                        <a:rPr lang="ko-KR" altLang="en-US" sz="1200" baseline="0" dirty="0" smtClean="0"/>
                        <a:t>개를 선택하여 해당 파일로 만들어서 저장한다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 smtClean="0"/>
                        <a:t>Tool Bar</a:t>
                      </a:r>
                      <a:r>
                        <a:rPr lang="ko-KR" altLang="en-US" sz="1200" baseline="0" dirty="0" smtClean="0"/>
                        <a:t>에서 끝내기</a:t>
                      </a:r>
                      <a:r>
                        <a:rPr lang="en-US" altLang="ko-KR" sz="1200" baseline="0" dirty="0" smtClean="0"/>
                        <a:t>Tool</a:t>
                      </a:r>
                      <a:r>
                        <a:rPr lang="ko-KR" altLang="en-US" sz="1200" baseline="0" dirty="0" smtClean="0"/>
                        <a:t>을 클릭하면 인쇄 </a:t>
                      </a:r>
                      <a:r>
                        <a:rPr lang="ko-KR" altLang="en-US" sz="1200" baseline="0" dirty="0" err="1" smtClean="0"/>
                        <a:t>미리보기</a:t>
                      </a:r>
                      <a:r>
                        <a:rPr lang="ko-KR" altLang="en-US" sz="1200" baseline="0" dirty="0" smtClean="0"/>
                        <a:t> 창이 닫히고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이전화면으로 돌아간다</a:t>
                      </a:r>
                      <a:r>
                        <a:rPr lang="en-US" altLang="ko-KR" sz="1200" baseline="0" dirty="0" smtClean="0"/>
                        <a:t>.</a:t>
                      </a:r>
                      <a:r>
                        <a:rPr lang="ko-KR" altLang="en-US" sz="1200" baseline="0" dirty="0" smtClean="0"/>
                        <a:t> </a:t>
                      </a:r>
                      <a:endParaRPr lang="ko-KR" altLang="en-US" sz="12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Tool</a:t>
                      </a:r>
                      <a:r>
                        <a:rPr lang="en-US" altLang="ko-KR" sz="1200" baseline="0" dirty="0" smtClean="0"/>
                        <a:t> Bar</a:t>
                      </a:r>
                      <a:r>
                        <a:rPr lang="ko-KR" altLang="en-US" sz="1200" baseline="0" dirty="0" smtClean="0"/>
                        <a:t>에서 끝내기</a:t>
                      </a:r>
                      <a:r>
                        <a:rPr lang="en-US" altLang="ko-KR" sz="1200" baseline="0" dirty="0" smtClean="0"/>
                        <a:t>Tool</a:t>
                      </a:r>
                      <a:r>
                        <a:rPr lang="ko-KR" altLang="en-US" sz="1200" baseline="0" dirty="0" smtClean="0"/>
                        <a:t>의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오른쪽을 클릭하면 </a:t>
                      </a:r>
                      <a:r>
                        <a:rPr lang="en-US" altLang="ko-KR" sz="1200" baseline="0" dirty="0" smtClean="0"/>
                        <a:t>Tool Bar</a:t>
                      </a:r>
                      <a:r>
                        <a:rPr lang="ko-KR" altLang="en-US" sz="1200" baseline="0" dirty="0" smtClean="0"/>
                        <a:t>에 버튼</a:t>
                      </a:r>
                      <a:r>
                        <a:rPr lang="en-US" altLang="ko-KR" sz="1200" baseline="0" dirty="0" smtClean="0"/>
                        <a:t>(Tool)</a:t>
                      </a:r>
                      <a:r>
                        <a:rPr lang="ko-KR" altLang="en-US" sz="1200" baseline="0" dirty="0" smtClean="0"/>
                        <a:t>을 추가 또는 제거할 수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231409" y="834881"/>
            <a:ext cx="368588" cy="3425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445875" y="917394"/>
            <a:ext cx="368588" cy="3425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9666" y="1882838"/>
            <a:ext cx="368588" cy="3425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97" y="1006164"/>
            <a:ext cx="2057571" cy="486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49"/>
          <a:stretch/>
        </p:blipFill>
        <p:spPr bwMode="auto">
          <a:xfrm>
            <a:off x="3823747" y="1078735"/>
            <a:ext cx="1707839" cy="469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856" y="2052238"/>
            <a:ext cx="553679" cy="512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2956359" y="1926169"/>
            <a:ext cx="368588" cy="3425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3" t="5489" r="63410" b="90710"/>
          <a:stretch/>
        </p:blipFill>
        <p:spPr bwMode="auto">
          <a:xfrm>
            <a:off x="3323735" y="3988444"/>
            <a:ext cx="665937" cy="595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3" t="8776" r="57206" b="84789"/>
          <a:stretch/>
        </p:blipFill>
        <p:spPr bwMode="auto">
          <a:xfrm>
            <a:off x="3399090" y="4518270"/>
            <a:ext cx="2178317" cy="917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2955147" y="3962151"/>
            <a:ext cx="368588" cy="3425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1271" name="Picture 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15" t="5569" r="56939" b="90324"/>
          <a:stretch/>
        </p:blipFill>
        <p:spPr bwMode="auto">
          <a:xfrm>
            <a:off x="224679" y="5251209"/>
            <a:ext cx="924530" cy="585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19" t="9234" r="56939" b="86218"/>
          <a:stretch/>
        </p:blipFill>
        <p:spPr bwMode="auto">
          <a:xfrm>
            <a:off x="738465" y="5805264"/>
            <a:ext cx="2465383" cy="487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158611" y="4894056"/>
            <a:ext cx="368588" cy="3425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1272" name="Picture 8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04" t="9903" r="47627" b="82448"/>
          <a:stretch/>
        </p:blipFill>
        <p:spPr bwMode="auto">
          <a:xfrm>
            <a:off x="3119965" y="5862007"/>
            <a:ext cx="1918160" cy="819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3" name="Picture 9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94" t="16012" r="42360" b="62465"/>
          <a:stretch/>
        </p:blipFill>
        <p:spPr bwMode="auto">
          <a:xfrm>
            <a:off x="433161" y="2464546"/>
            <a:ext cx="2242881" cy="1905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02" y="1993439"/>
            <a:ext cx="506224" cy="48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1370307" y="5201328"/>
            <a:ext cx="368588" cy="3425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 flipH="1">
            <a:off x="1063874" y="5332947"/>
            <a:ext cx="306433" cy="21094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77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1" r="81329" b="24327"/>
          <a:stretch/>
        </p:blipFill>
        <p:spPr bwMode="auto">
          <a:xfrm>
            <a:off x="323528" y="1275495"/>
            <a:ext cx="2007686" cy="4307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6613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-1"/>
            <a:ext cx="9144000" cy="3306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6127" y="-87"/>
            <a:ext cx="1697807" cy="3307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화면제목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-6127" y="330494"/>
            <a:ext cx="1697807" cy="3306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페이지 경로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91680" y="-88"/>
            <a:ext cx="7452320" cy="3241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파일연결과 프로그램정보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94769" y="324097"/>
            <a:ext cx="7449231" cy="3254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파일메뉴를 클릭한 화면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40152" y="661339"/>
            <a:ext cx="3203847" cy="61966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217487"/>
              </p:ext>
            </p:extLst>
          </p:nvPr>
        </p:nvGraphicFramePr>
        <p:xfrm>
          <a:off x="5940152" y="661340"/>
          <a:ext cx="3203847" cy="42355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0577"/>
                <a:gridCol w="2723270"/>
              </a:tblGrid>
              <a:tr h="24738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File</a:t>
                      </a:r>
                      <a:r>
                        <a:rPr lang="en-US" altLang="ko-KR" sz="1200" baseline="0" dirty="0" smtClean="0"/>
                        <a:t> Association</a:t>
                      </a:r>
                      <a:r>
                        <a:rPr lang="ko-KR" altLang="en-US" sz="1200" baseline="0" dirty="0" smtClean="0"/>
                        <a:t>을 클릭하면 프로그램으로 불러올 파일의 타입들을 설정할 수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baseline="0" dirty="0" smtClean="0">
                          <a:latin typeface="+mn-ea"/>
                          <a:ea typeface="+mn-ea"/>
                        </a:rPr>
                        <a:t>프로그램의 정보를 제공한다</a:t>
                      </a:r>
                      <a:r>
                        <a:rPr lang="en-US" altLang="ko-KR" sz="1200" b="0" i="0" baseline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baseline="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baseline="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152046"/>
            <a:ext cx="3096344" cy="3213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396" y="4845309"/>
            <a:ext cx="3137839" cy="1752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2699792" y="824837"/>
            <a:ext cx="368588" cy="3425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699792" y="4502744"/>
            <a:ext cx="368588" cy="3425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23528" y="3861048"/>
            <a:ext cx="2007686" cy="3600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323528" y="4641261"/>
            <a:ext cx="2007686" cy="3600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41" name="직선 연결선 40"/>
          <p:cNvCxnSpPr/>
          <p:nvPr/>
        </p:nvCxnSpPr>
        <p:spPr>
          <a:xfrm flipH="1">
            <a:off x="2330992" y="3759669"/>
            <a:ext cx="368800" cy="28139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 flipV="1">
            <a:off x="2331215" y="4821281"/>
            <a:ext cx="371181" cy="23837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495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6613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-1"/>
            <a:ext cx="9144000" cy="3306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6127" y="-87"/>
            <a:ext cx="1697807" cy="3307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화면제목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-6127" y="330494"/>
            <a:ext cx="1697807" cy="3306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페이지 경로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91680" y="-88"/>
            <a:ext cx="7452320" cy="3241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편집메뉴의 서브메뉴들의 기능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94769" y="324097"/>
            <a:ext cx="7449231" cy="3254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편</a:t>
            </a:r>
            <a:r>
              <a:rPr lang="ko-KR" altLang="en-US" sz="1200" dirty="0">
                <a:solidFill>
                  <a:schemeClr val="tx1"/>
                </a:solidFill>
              </a:rPr>
              <a:t>집</a:t>
            </a:r>
            <a:r>
              <a:rPr lang="ko-KR" altLang="en-US" sz="1200" dirty="0" smtClean="0">
                <a:solidFill>
                  <a:schemeClr val="tx1"/>
                </a:solidFill>
              </a:rPr>
              <a:t>메뉴를 클릭한 화면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40152" y="661339"/>
            <a:ext cx="3203847" cy="61966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540529"/>
              </p:ext>
            </p:extLst>
          </p:nvPr>
        </p:nvGraphicFramePr>
        <p:xfrm>
          <a:off x="5940152" y="661340"/>
          <a:ext cx="3203847" cy="51402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0577"/>
                <a:gridCol w="2723270"/>
              </a:tblGrid>
              <a:tr h="24738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Copy</a:t>
                      </a:r>
                      <a:r>
                        <a:rPr lang="ko-KR" altLang="en-US" sz="1200" dirty="0" smtClean="0"/>
                        <a:t>를 클릭하면 사용자가 선택한 영역을 복사할 수 있고</a:t>
                      </a:r>
                      <a:r>
                        <a:rPr lang="en-US" altLang="ko-KR" sz="1200" dirty="0" smtClean="0"/>
                        <a:t>, Paste</a:t>
                      </a:r>
                      <a:r>
                        <a:rPr lang="ko-KR" altLang="en-US" sz="1200" dirty="0" smtClean="0"/>
                        <a:t>를 클릭하면 사용자가 원하는 위치에 복사한 내용을 </a:t>
                      </a:r>
                      <a:r>
                        <a:rPr lang="ko-KR" altLang="en-US" sz="1200" dirty="0" err="1" smtClean="0"/>
                        <a:t>붙여넣기</a:t>
                      </a:r>
                      <a:r>
                        <a:rPr lang="ko-KR" altLang="en-US" sz="1200" dirty="0" smtClean="0"/>
                        <a:t> 할</a:t>
                      </a:r>
                      <a:r>
                        <a:rPr lang="ko-KR" altLang="en-US" sz="1200" baseline="0" dirty="0" smtClean="0"/>
                        <a:t> 수 있다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baseline="0" dirty="0" smtClean="0">
                          <a:latin typeface="+mn-ea"/>
                          <a:ea typeface="+mn-ea"/>
                        </a:rPr>
                        <a:t>Hex Editor</a:t>
                      </a:r>
                      <a:r>
                        <a:rPr lang="ko-KR" altLang="en-US" sz="1200" b="0" i="0" baseline="0" dirty="0" smtClean="0">
                          <a:latin typeface="+mn-ea"/>
                          <a:ea typeface="+mn-ea"/>
                        </a:rPr>
                        <a:t>를 클릭하면 현재 작업 문서를 </a:t>
                      </a:r>
                      <a:r>
                        <a:rPr lang="en-US" altLang="ko-KR" sz="1200" b="0" i="0" baseline="0" dirty="0" smtClean="0">
                          <a:latin typeface="+mn-ea"/>
                          <a:ea typeface="+mn-ea"/>
                        </a:rPr>
                        <a:t>Hex</a:t>
                      </a:r>
                      <a:r>
                        <a:rPr lang="ko-KR" altLang="en-US" sz="1200" b="0" i="0" baseline="0" dirty="0" smtClean="0">
                          <a:latin typeface="+mn-ea"/>
                          <a:ea typeface="+mn-ea"/>
                        </a:rPr>
                        <a:t>값으로 읽어와 새 창으로 제공한다</a:t>
                      </a:r>
                      <a:r>
                        <a:rPr lang="en-US" altLang="ko-KR" sz="1200" b="0" i="0" baseline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Undo</a:t>
                      </a:r>
                      <a:r>
                        <a:rPr lang="ko-KR" altLang="en-US" sz="1200" dirty="0" smtClean="0"/>
                        <a:t>를 클릭하면 현재 작업문서가 바로 이전 실행상태로 되돌아가고</a:t>
                      </a:r>
                      <a:r>
                        <a:rPr lang="en-US" altLang="ko-KR" sz="1200" dirty="0" smtClean="0"/>
                        <a:t>, Redo</a:t>
                      </a:r>
                      <a:r>
                        <a:rPr lang="ko-KR" altLang="en-US" sz="1200" dirty="0" smtClean="0"/>
                        <a:t>를 클릭하면 되돌린 실행 상태를 다시 그 전의 상태로 되돌린다</a:t>
                      </a:r>
                      <a:r>
                        <a:rPr lang="en-US" altLang="ko-KR" sz="1200" dirty="0" smtClean="0"/>
                        <a:t>.(</a:t>
                      </a:r>
                      <a:r>
                        <a:rPr lang="ko-KR" altLang="en-US" sz="1200" dirty="0" smtClean="0"/>
                        <a:t>되돌리기 취소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baseline="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baseline="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55" y="1154050"/>
            <a:ext cx="991172" cy="737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156961" y="811485"/>
            <a:ext cx="368588" cy="3425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299475" y="835234"/>
            <a:ext cx="368588" cy="3425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200851"/>
            <a:ext cx="829818" cy="691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987" y="1201866"/>
            <a:ext cx="962025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3" y="2945345"/>
            <a:ext cx="5784161" cy="328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3995936" y="836712"/>
            <a:ext cx="368588" cy="3425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2826669" y="1892366"/>
            <a:ext cx="0" cy="105297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62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6613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-1"/>
            <a:ext cx="9144000" cy="3306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6127" y="-87"/>
            <a:ext cx="1697807" cy="3307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화면제목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-6127" y="330494"/>
            <a:ext cx="1697807" cy="3306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페이지 경로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91680" y="-88"/>
            <a:ext cx="7452320" cy="3241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err="1">
                <a:solidFill>
                  <a:schemeClr val="tx1"/>
                </a:solidFill>
              </a:rPr>
              <a:t>뷰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메뉴의</a:t>
            </a:r>
            <a:r>
              <a:rPr lang="ko-KR" altLang="en-US" sz="1200" dirty="0" smtClean="0">
                <a:solidFill>
                  <a:schemeClr val="tx1"/>
                </a:solidFill>
              </a:rPr>
              <a:t> 서브메뉴들의 기능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94769" y="324097"/>
            <a:ext cx="7449231" cy="3254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err="1">
                <a:solidFill>
                  <a:schemeClr val="tx1"/>
                </a:solidFill>
              </a:rPr>
              <a:t>뷰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메뉴를</a:t>
            </a:r>
            <a:r>
              <a:rPr lang="ko-KR" altLang="en-US" sz="1200" dirty="0" smtClean="0">
                <a:solidFill>
                  <a:schemeClr val="tx1"/>
                </a:solidFill>
              </a:rPr>
              <a:t> 클릭한 화면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40152" y="661339"/>
            <a:ext cx="3203847" cy="61966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345526"/>
              </p:ext>
            </p:extLst>
          </p:nvPr>
        </p:nvGraphicFramePr>
        <p:xfrm>
          <a:off x="5940152" y="661340"/>
          <a:ext cx="3203847" cy="5852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0577"/>
                <a:gridCol w="2723270"/>
              </a:tblGrid>
              <a:tr h="24738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Refresh</a:t>
                      </a:r>
                      <a:r>
                        <a:rPr lang="ko-KR" altLang="en-US" sz="1200" dirty="0" smtClean="0"/>
                        <a:t>를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클릭하면 현재 작업문서를 취소하고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원본 문서를 불러온다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baseline="0" dirty="0" smtClean="0">
                          <a:latin typeface="+mn-ea"/>
                          <a:ea typeface="+mn-ea"/>
                        </a:rPr>
                        <a:t>Zoom In</a:t>
                      </a:r>
                      <a:r>
                        <a:rPr lang="ko-KR" altLang="en-US" sz="1200" b="0" i="0" baseline="0" dirty="0" smtClean="0">
                          <a:latin typeface="+mn-ea"/>
                          <a:ea typeface="+mn-ea"/>
                        </a:rPr>
                        <a:t>을 클릭하면 화면이 확대되어 제공되고</a:t>
                      </a:r>
                      <a:r>
                        <a:rPr lang="en-US" altLang="ko-KR" sz="1200" b="0" i="0" baseline="0" dirty="0" smtClean="0">
                          <a:latin typeface="+mn-ea"/>
                          <a:ea typeface="+mn-ea"/>
                        </a:rPr>
                        <a:t>, Zoom Out</a:t>
                      </a:r>
                      <a:r>
                        <a:rPr lang="ko-KR" altLang="en-US" sz="1200" b="0" i="0" baseline="0" dirty="0" smtClean="0">
                          <a:latin typeface="+mn-ea"/>
                          <a:ea typeface="+mn-ea"/>
                        </a:rPr>
                        <a:t>을 클릭하면 화면이 축소되어 제공된다</a:t>
                      </a:r>
                      <a:r>
                        <a:rPr lang="en-US" altLang="ko-KR" sz="1200" b="0" i="0" baseline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i="0" baseline="0" dirty="0" smtClean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 smtClean="0"/>
                        <a:t>First Page</a:t>
                      </a:r>
                      <a:r>
                        <a:rPr lang="ko-KR" altLang="en-US" sz="1200" baseline="0" dirty="0" smtClean="0"/>
                        <a:t>를 클릭하면 첫 페이지로 이동</a:t>
                      </a:r>
                      <a:r>
                        <a:rPr lang="en-US" altLang="ko-KR" sz="1200" baseline="0" dirty="0" smtClean="0"/>
                        <a:t>, Previous Page</a:t>
                      </a:r>
                      <a:r>
                        <a:rPr lang="ko-KR" altLang="en-US" sz="1200" baseline="0" dirty="0" smtClean="0"/>
                        <a:t>를 클릭하면 이전 페이지로 이동</a:t>
                      </a:r>
                      <a:r>
                        <a:rPr lang="en-US" altLang="ko-KR" sz="1200" baseline="0" dirty="0" smtClean="0"/>
                        <a:t>, Next Page</a:t>
                      </a:r>
                      <a:r>
                        <a:rPr lang="ko-KR" altLang="en-US" sz="1200" baseline="0" dirty="0" smtClean="0"/>
                        <a:t>를 클릭하면 다음 페이지로 이동</a:t>
                      </a:r>
                      <a:r>
                        <a:rPr lang="en-US" altLang="ko-KR" sz="1200" baseline="0" dirty="0" smtClean="0"/>
                        <a:t>, Last Page</a:t>
                      </a:r>
                      <a:r>
                        <a:rPr lang="ko-KR" altLang="en-US" sz="1200" baseline="0" dirty="0" smtClean="0"/>
                        <a:t>를 클릭하면 마지막 페이지로 이동하여 화면에 해당 페이지가 제공된다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 smtClean="0"/>
                        <a:t>Find</a:t>
                      </a:r>
                      <a:r>
                        <a:rPr lang="ko-KR" altLang="en-US" sz="1200" baseline="0" dirty="0" smtClean="0"/>
                        <a:t>를 클릭하면 키워드 검색 창이 제공되고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사용자는 검색할 키워드를 입력한다</a:t>
                      </a:r>
                      <a:r>
                        <a:rPr lang="en-US" altLang="ko-KR" sz="1200" baseline="0" dirty="0" smtClean="0"/>
                        <a:t>. </a:t>
                      </a:r>
                      <a:r>
                        <a:rPr lang="ko-KR" altLang="en-US" sz="1200" baseline="0" dirty="0" smtClean="0"/>
                        <a:t>또한 사용자는 검색설정을 할 수 있다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Find Next</a:t>
                      </a:r>
                      <a:r>
                        <a:rPr lang="ko-KR" altLang="en-US" sz="1200" dirty="0" smtClean="0"/>
                        <a:t>를 클릭하면 검색설정에 따라 검색이 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검색결과가 존재하는 경우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검색된 키워드가 블록처리 되어 페이지가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검색결과가 존재하지 않는 경우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검색된 키워드가 존재하지 않는다는 팝업 창이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62" y="1086314"/>
            <a:ext cx="722634" cy="786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07" y="1074439"/>
            <a:ext cx="1498283" cy="806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465" y="1062564"/>
            <a:ext cx="2483168" cy="796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50"/>
          <a:stretch/>
        </p:blipFill>
        <p:spPr bwMode="auto">
          <a:xfrm>
            <a:off x="35496" y="2350779"/>
            <a:ext cx="703615" cy="906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89861" y="750660"/>
            <a:ext cx="368588" cy="3425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116921" y="738324"/>
            <a:ext cx="368588" cy="3425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892066" y="740578"/>
            <a:ext cx="368588" cy="3425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31254" y="1989598"/>
            <a:ext cx="368588" cy="3425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059" y="2030551"/>
            <a:ext cx="3693932" cy="1540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4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4" t="31283" r="34804" b="37946"/>
          <a:stretch/>
        </p:blipFill>
        <p:spPr bwMode="auto">
          <a:xfrm>
            <a:off x="117298" y="3879048"/>
            <a:ext cx="2821826" cy="1270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3568224" y="2003025"/>
            <a:ext cx="368588" cy="3425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3" name="직선 연결선 32"/>
          <p:cNvCxnSpPr/>
          <p:nvPr/>
        </p:nvCxnSpPr>
        <p:spPr>
          <a:xfrm flipH="1">
            <a:off x="739111" y="2923198"/>
            <a:ext cx="58585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148" y="5352978"/>
            <a:ext cx="3722633" cy="1159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4146791" y="2250828"/>
            <a:ext cx="713241" cy="2684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36" name="직선 연결선 35"/>
          <p:cNvCxnSpPr>
            <a:endCxn id="32" idx="2"/>
          </p:cNvCxnSpPr>
          <p:nvPr/>
        </p:nvCxnSpPr>
        <p:spPr>
          <a:xfrm flipV="1">
            <a:off x="2267744" y="2345590"/>
            <a:ext cx="1484774" cy="158746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 flipV="1">
            <a:off x="3936812" y="2231591"/>
            <a:ext cx="185589" cy="11918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 flipV="1">
            <a:off x="3904919" y="2350779"/>
            <a:ext cx="409130" cy="300219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5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6613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-1"/>
            <a:ext cx="9144000" cy="3306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6127" y="-87"/>
            <a:ext cx="1697807" cy="3307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화면제목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-6127" y="330494"/>
            <a:ext cx="1697807" cy="3306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페이지 경로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91680" y="-88"/>
            <a:ext cx="7452320" cy="3241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Free viewer </a:t>
            </a:r>
            <a:r>
              <a:rPr lang="ko-KR" altLang="en-US" sz="1200" dirty="0" smtClean="0">
                <a:solidFill>
                  <a:schemeClr val="tx1"/>
                </a:solidFill>
              </a:rPr>
              <a:t>첫 화면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94769" y="324097"/>
            <a:ext cx="7449231" cy="3254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프로그램 시작 시 바로 제공 화면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" y="661338"/>
            <a:ext cx="5940151" cy="6196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40152" y="661339"/>
            <a:ext cx="3203847" cy="61966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610943"/>
              </p:ext>
            </p:extLst>
          </p:nvPr>
        </p:nvGraphicFramePr>
        <p:xfrm>
          <a:off x="5940152" y="661340"/>
          <a:ext cx="3203847" cy="59987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0577"/>
                <a:gridCol w="2723270"/>
              </a:tblGrid>
              <a:tr h="46340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첫 화면은 파일이 아무것도 </a:t>
                      </a:r>
                      <a:r>
                        <a:rPr lang="ko-KR" altLang="en-US" sz="1200" dirty="0" err="1" smtClean="0"/>
                        <a:t>열려있지않은</a:t>
                      </a:r>
                      <a:r>
                        <a:rPr lang="ko-KR" altLang="en-US" sz="1200" dirty="0" smtClean="0"/>
                        <a:t> 상태이다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7" y="2149379"/>
            <a:ext cx="5802060" cy="334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213264" y="1806814"/>
            <a:ext cx="368588" cy="3425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1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6613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-1"/>
            <a:ext cx="9144000" cy="3306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6127" y="-87"/>
            <a:ext cx="1697807" cy="3307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화면제목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-6127" y="330494"/>
            <a:ext cx="1697807" cy="3306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페이지 경로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91680" y="-88"/>
            <a:ext cx="7452320" cy="3241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프로그램의 </a:t>
            </a:r>
            <a:r>
              <a:rPr lang="ko-KR" altLang="en-US" sz="1200" dirty="0" err="1">
                <a:solidFill>
                  <a:schemeClr val="tx1"/>
                </a:solidFill>
              </a:rPr>
              <a:t>메인메뉴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94769" y="324097"/>
            <a:ext cx="7449231" cy="3254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프로그램의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메인화면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40152" y="661339"/>
            <a:ext cx="3203847" cy="61966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348636"/>
              </p:ext>
            </p:extLst>
          </p:nvPr>
        </p:nvGraphicFramePr>
        <p:xfrm>
          <a:off x="5940152" y="661340"/>
          <a:ext cx="3203847" cy="59498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0577"/>
                <a:gridCol w="2723270"/>
              </a:tblGrid>
              <a:tr h="46340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사용자는 </a:t>
                      </a:r>
                      <a:r>
                        <a:rPr lang="ko-KR" altLang="en-US" sz="1200" dirty="0" err="1" smtClean="0"/>
                        <a:t>메인메뉴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3</a:t>
                      </a:r>
                      <a:r>
                        <a:rPr lang="ko-KR" altLang="en-US" sz="1200" dirty="0" smtClean="0"/>
                        <a:t>개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File(</a:t>
                      </a:r>
                      <a:r>
                        <a:rPr lang="ko-KR" altLang="en-US" sz="1200" dirty="0" smtClean="0"/>
                        <a:t>파일</a:t>
                      </a:r>
                      <a:r>
                        <a:rPr lang="en-US" altLang="ko-KR" sz="1200" dirty="0" smtClean="0"/>
                        <a:t>)/ Edit(</a:t>
                      </a:r>
                      <a:r>
                        <a:rPr lang="ko-KR" altLang="en-US" sz="1200" dirty="0" smtClean="0"/>
                        <a:t>편집</a:t>
                      </a:r>
                      <a:r>
                        <a:rPr lang="en-US" altLang="ko-KR" sz="1200" dirty="0" smtClean="0"/>
                        <a:t>)/ View(</a:t>
                      </a:r>
                      <a:r>
                        <a:rPr lang="ko-KR" altLang="en-US" sz="1200" dirty="0" err="1" smtClean="0"/>
                        <a:t>뷰</a:t>
                      </a:r>
                      <a:r>
                        <a:rPr lang="en-US" altLang="ko-KR" sz="1200" dirty="0" smtClean="0"/>
                        <a:t>) </a:t>
                      </a:r>
                      <a:r>
                        <a:rPr lang="ko-KR" altLang="en-US" sz="1200" dirty="0" smtClean="0"/>
                        <a:t>중 </a:t>
                      </a:r>
                      <a:r>
                        <a:rPr lang="en-US" altLang="ko-KR" sz="1200" dirty="0" smtClean="0"/>
                        <a:t>1</a:t>
                      </a:r>
                      <a:r>
                        <a:rPr lang="ko-KR" altLang="en-US" sz="1200" dirty="0" smtClean="0"/>
                        <a:t>개를 선택한다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ko-KR" altLang="en-US" sz="1200" dirty="0" smtClean="0"/>
                        <a:t>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파일을 클릭하면 서브메뉴 </a:t>
                      </a:r>
                      <a:r>
                        <a:rPr lang="en-US" altLang="ko-KR" sz="1200" dirty="0" smtClean="0"/>
                        <a:t>10</a:t>
                      </a:r>
                      <a:r>
                        <a:rPr lang="ko-KR" altLang="en-US" sz="1200" dirty="0" smtClean="0"/>
                        <a:t>개 </a:t>
                      </a:r>
                      <a:r>
                        <a:rPr lang="en-US" altLang="ko-KR" sz="1200" dirty="0" smtClean="0"/>
                        <a:t>Open(</a:t>
                      </a:r>
                      <a:r>
                        <a:rPr lang="ko-KR" altLang="en-US" sz="1200" dirty="0" smtClean="0"/>
                        <a:t>열기</a:t>
                      </a:r>
                      <a:r>
                        <a:rPr lang="en-US" altLang="ko-KR" sz="1200" dirty="0" smtClean="0"/>
                        <a:t>)/ Recent Documents(</a:t>
                      </a:r>
                      <a:r>
                        <a:rPr lang="ko-KR" altLang="en-US" sz="1200" dirty="0" smtClean="0"/>
                        <a:t>최근 문서목록</a:t>
                      </a:r>
                      <a:r>
                        <a:rPr lang="en-US" altLang="ko-KR" sz="1200" dirty="0" smtClean="0"/>
                        <a:t>)/ Save(</a:t>
                      </a:r>
                      <a:r>
                        <a:rPr lang="ko-KR" altLang="en-US" sz="1200" dirty="0" smtClean="0"/>
                        <a:t>저장</a:t>
                      </a:r>
                      <a:r>
                        <a:rPr lang="en-US" altLang="ko-KR" sz="1200" dirty="0" smtClean="0"/>
                        <a:t>)/ Save as(</a:t>
                      </a:r>
                      <a:r>
                        <a:rPr lang="ko-KR" altLang="en-US" sz="1200" dirty="0" smtClean="0"/>
                        <a:t>다른 이름으로 저장</a:t>
                      </a:r>
                      <a:r>
                        <a:rPr lang="en-US" altLang="ko-KR" sz="1200" dirty="0" smtClean="0"/>
                        <a:t>)/ Print(</a:t>
                      </a:r>
                      <a:r>
                        <a:rPr lang="ko-KR" altLang="en-US" sz="1200" dirty="0" smtClean="0"/>
                        <a:t>인쇄</a:t>
                      </a:r>
                      <a:r>
                        <a:rPr lang="en-US" altLang="ko-KR" sz="1200" dirty="0" smtClean="0"/>
                        <a:t>)/ Print Preview(</a:t>
                      </a:r>
                      <a:r>
                        <a:rPr lang="ko-KR" altLang="en-US" sz="1200" dirty="0" smtClean="0"/>
                        <a:t>인쇄 </a:t>
                      </a:r>
                      <a:r>
                        <a:rPr lang="ko-KR" altLang="en-US" sz="1200" dirty="0" err="1" smtClean="0"/>
                        <a:t>미리보기</a:t>
                      </a:r>
                      <a:r>
                        <a:rPr lang="en-US" altLang="ko-KR" sz="1200" dirty="0" smtClean="0"/>
                        <a:t>)/ File Association(</a:t>
                      </a:r>
                      <a:r>
                        <a:rPr lang="ko-KR" altLang="en-US" sz="1200" dirty="0" smtClean="0"/>
                        <a:t>파일 연결</a:t>
                      </a:r>
                      <a:r>
                        <a:rPr lang="en-US" altLang="ko-KR" sz="1200" dirty="0" smtClean="0"/>
                        <a:t>)/ Check For Update(</a:t>
                      </a:r>
                      <a:r>
                        <a:rPr lang="ko-KR" altLang="en-US" sz="1200" dirty="0" smtClean="0"/>
                        <a:t>업데이트 확인</a:t>
                      </a:r>
                      <a:r>
                        <a:rPr lang="en-US" altLang="ko-KR" sz="1200" dirty="0" smtClean="0"/>
                        <a:t>)/ About</a:t>
                      </a:r>
                      <a:r>
                        <a:rPr lang="en-US" altLang="ko-KR" sz="1200" baseline="0" dirty="0" smtClean="0"/>
                        <a:t> Free Viewer(</a:t>
                      </a:r>
                      <a:r>
                        <a:rPr lang="ko-KR" altLang="en-US" sz="1200" dirty="0" err="1" smtClean="0"/>
                        <a:t>프리뷰어</a:t>
                      </a:r>
                      <a:r>
                        <a:rPr lang="ko-KR" altLang="en-US" sz="1200" dirty="0" smtClean="0"/>
                        <a:t> 정보</a:t>
                      </a:r>
                      <a:r>
                        <a:rPr lang="en-US" altLang="ko-KR" sz="1200" dirty="0" smtClean="0"/>
                        <a:t>)/ Online Help(</a:t>
                      </a:r>
                      <a:r>
                        <a:rPr lang="ko-KR" altLang="en-US" sz="1200" dirty="0" smtClean="0"/>
                        <a:t>온라인 지원</a:t>
                      </a:r>
                      <a:r>
                        <a:rPr lang="en-US" altLang="ko-KR" sz="1200" dirty="0" smtClean="0"/>
                        <a:t>) </a:t>
                      </a:r>
                      <a:r>
                        <a:rPr lang="ko-KR" altLang="en-US" sz="1200" dirty="0" smtClean="0"/>
                        <a:t>이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편집을 클릭하면 서브메뉴 </a:t>
                      </a:r>
                      <a:r>
                        <a:rPr lang="en-US" altLang="ko-KR" sz="1200" dirty="0" smtClean="0"/>
                        <a:t>6</a:t>
                      </a:r>
                      <a:r>
                        <a:rPr lang="ko-KR" altLang="en-US" sz="1200" dirty="0" smtClean="0"/>
                        <a:t>개 </a:t>
                      </a:r>
                      <a:r>
                        <a:rPr lang="en-US" altLang="ko-KR" sz="1200" dirty="0" smtClean="0"/>
                        <a:t>Copy(</a:t>
                      </a:r>
                      <a:r>
                        <a:rPr lang="ko-KR" altLang="en-US" sz="1200" dirty="0" smtClean="0"/>
                        <a:t>복사</a:t>
                      </a:r>
                      <a:r>
                        <a:rPr lang="en-US" altLang="ko-KR" sz="1200" dirty="0" smtClean="0"/>
                        <a:t>)/ Paste(</a:t>
                      </a:r>
                      <a:r>
                        <a:rPr lang="ko-KR" altLang="en-US" sz="1200" dirty="0" err="1" smtClean="0"/>
                        <a:t>붙여넣기</a:t>
                      </a:r>
                      <a:r>
                        <a:rPr lang="en-US" altLang="ko-KR" sz="1200" dirty="0" smtClean="0"/>
                        <a:t>)/ Hex Editor(</a:t>
                      </a:r>
                      <a:r>
                        <a:rPr lang="ko-KR" altLang="en-US" sz="1200" dirty="0" err="1" smtClean="0"/>
                        <a:t>헥스</a:t>
                      </a:r>
                      <a:r>
                        <a:rPr lang="ko-KR" altLang="en-US" sz="1200" dirty="0" smtClean="0"/>
                        <a:t> 에디터</a:t>
                      </a:r>
                      <a:r>
                        <a:rPr lang="en-US" altLang="ko-KR" sz="1200" dirty="0" smtClean="0"/>
                        <a:t>)/ Resource Editor(</a:t>
                      </a:r>
                      <a:r>
                        <a:rPr lang="ko-KR" altLang="en-US" sz="1200" dirty="0" smtClean="0"/>
                        <a:t>리소스 에디터</a:t>
                      </a:r>
                      <a:r>
                        <a:rPr lang="en-US" altLang="ko-KR" sz="1200" dirty="0" smtClean="0"/>
                        <a:t>)/ Undo(</a:t>
                      </a:r>
                      <a:r>
                        <a:rPr lang="ko-KR" altLang="en-US" sz="1200" dirty="0" smtClean="0"/>
                        <a:t>되돌리기</a:t>
                      </a:r>
                      <a:r>
                        <a:rPr lang="en-US" altLang="ko-KR" sz="1200" dirty="0" smtClean="0"/>
                        <a:t>)/ Redo(</a:t>
                      </a:r>
                      <a:r>
                        <a:rPr lang="ko-KR" altLang="en-US" sz="1200" dirty="0" err="1" smtClean="0"/>
                        <a:t>다시하기</a:t>
                      </a:r>
                      <a:r>
                        <a:rPr lang="en-US" altLang="ko-KR" sz="1200" dirty="0" smtClean="0"/>
                        <a:t>) </a:t>
                      </a:r>
                      <a:r>
                        <a:rPr lang="ko-KR" altLang="en-US" sz="1200" dirty="0" smtClean="0"/>
                        <a:t>가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파일을 열기한 경우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메뉴가 활성화된다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뷰를</a:t>
                      </a:r>
                      <a:r>
                        <a:rPr lang="ko-KR" altLang="en-US" sz="1200" dirty="0" smtClean="0"/>
                        <a:t> 클릭하면 서브메뉴 </a:t>
                      </a:r>
                      <a:r>
                        <a:rPr lang="en-US" altLang="ko-KR" sz="1200" dirty="0" smtClean="0"/>
                        <a:t>4</a:t>
                      </a:r>
                      <a:r>
                        <a:rPr lang="ko-KR" altLang="en-US" sz="1200" dirty="0" smtClean="0"/>
                        <a:t>개 </a:t>
                      </a:r>
                      <a:r>
                        <a:rPr lang="en-US" altLang="ko-KR" sz="1200" dirty="0" smtClean="0"/>
                        <a:t>Refresh(</a:t>
                      </a:r>
                      <a:r>
                        <a:rPr lang="ko-KR" altLang="en-US" sz="1200" dirty="0" err="1" smtClean="0"/>
                        <a:t>새로고침</a:t>
                      </a:r>
                      <a:r>
                        <a:rPr lang="en-US" altLang="ko-KR" sz="1200" dirty="0" smtClean="0"/>
                        <a:t>)/ Zoom </a:t>
                      </a:r>
                      <a:r>
                        <a:rPr lang="en-US" altLang="ko-KR" sz="1200" dirty="0" err="1" smtClean="0"/>
                        <a:t>In,Out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확대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축소</a:t>
                      </a:r>
                      <a:r>
                        <a:rPr lang="en-US" altLang="ko-KR" sz="1200" dirty="0" smtClean="0"/>
                        <a:t>)/ Pages(</a:t>
                      </a:r>
                      <a:r>
                        <a:rPr lang="ko-KR" altLang="en-US" sz="1200" dirty="0" smtClean="0"/>
                        <a:t>페이지 이동</a:t>
                      </a:r>
                      <a:r>
                        <a:rPr lang="en-US" altLang="ko-KR" sz="1200" dirty="0" smtClean="0"/>
                        <a:t>)/ Search(</a:t>
                      </a:r>
                      <a:r>
                        <a:rPr lang="ko-KR" altLang="en-US" sz="1200" dirty="0" smtClean="0"/>
                        <a:t>키워드 검색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이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파일을 열기한 경우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메뉴가 활성화된다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32" b="-3033"/>
          <a:stretch/>
        </p:blipFill>
        <p:spPr bwMode="auto">
          <a:xfrm>
            <a:off x="18203" y="1772815"/>
            <a:ext cx="2820531" cy="593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157178" y="1211167"/>
            <a:ext cx="368588" cy="3425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43255" y="1430251"/>
            <a:ext cx="368588" cy="3425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2" t="13390" r="57413" b="13433"/>
          <a:stretch/>
        </p:blipFill>
        <p:spPr bwMode="auto">
          <a:xfrm>
            <a:off x="0" y="3057630"/>
            <a:ext cx="1854325" cy="3800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625" y="676938"/>
            <a:ext cx="2924175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641" y="3437991"/>
            <a:ext cx="3714215" cy="643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4" name="직선 연결선 23"/>
          <p:cNvCxnSpPr/>
          <p:nvPr/>
        </p:nvCxnSpPr>
        <p:spPr>
          <a:xfrm>
            <a:off x="431165" y="2636912"/>
            <a:ext cx="192157" cy="44712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stCxn id="21" idx="3"/>
          </p:cNvCxnSpPr>
          <p:nvPr/>
        </p:nvCxnSpPr>
        <p:spPr>
          <a:xfrm flipV="1">
            <a:off x="1711843" y="1073360"/>
            <a:ext cx="1244363" cy="52817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stCxn id="22" idx="2"/>
          </p:cNvCxnSpPr>
          <p:nvPr/>
        </p:nvCxnSpPr>
        <p:spPr>
          <a:xfrm>
            <a:off x="2155265" y="2708920"/>
            <a:ext cx="224832" cy="73742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18203" y="1835862"/>
            <a:ext cx="2820531" cy="48480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970971" y="2366355"/>
            <a:ext cx="368588" cy="3425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80625" y="2338638"/>
            <a:ext cx="368588" cy="3425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391408" y="1561878"/>
            <a:ext cx="0" cy="28294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6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206" y="1700808"/>
            <a:ext cx="2905125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9" name="직선 연결선 48"/>
          <p:cNvCxnSpPr>
            <a:stCxn id="21" idx="3"/>
          </p:cNvCxnSpPr>
          <p:nvPr/>
        </p:nvCxnSpPr>
        <p:spPr>
          <a:xfrm>
            <a:off x="1711843" y="1601534"/>
            <a:ext cx="1268782" cy="1712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64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992" y="4190024"/>
            <a:ext cx="3691977" cy="654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5" name="직선 연결선 54"/>
          <p:cNvCxnSpPr/>
          <p:nvPr/>
        </p:nvCxnSpPr>
        <p:spPr>
          <a:xfrm flipH="1">
            <a:off x="1970971" y="2695320"/>
            <a:ext cx="184294" cy="152576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05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6613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-1"/>
            <a:ext cx="9144000" cy="3306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6127" y="-87"/>
            <a:ext cx="1697807" cy="3307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화면제목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-6127" y="330494"/>
            <a:ext cx="1697807" cy="3306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페이지 경로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91680" y="-88"/>
            <a:ext cx="7452320" cy="3241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열</a:t>
            </a:r>
            <a:r>
              <a:rPr lang="ko-KR" altLang="en-US" sz="1200" dirty="0">
                <a:solidFill>
                  <a:schemeClr val="tx1"/>
                </a:solidFill>
              </a:rPr>
              <a:t>기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694769" y="324097"/>
            <a:ext cx="7449231" cy="3254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프로그램의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메인화면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40152" y="661339"/>
            <a:ext cx="3203847" cy="61966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790150"/>
              </p:ext>
            </p:extLst>
          </p:nvPr>
        </p:nvGraphicFramePr>
        <p:xfrm>
          <a:off x="5940152" y="661340"/>
          <a:ext cx="3203847" cy="37845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0577"/>
                <a:gridCol w="2723270"/>
              </a:tblGrid>
              <a:tr h="46340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파일을 클릭하고</a:t>
                      </a:r>
                      <a:r>
                        <a:rPr lang="en-US" altLang="ko-KR" sz="1200" dirty="0" smtClean="0"/>
                        <a:t>, Open</a:t>
                      </a:r>
                      <a:r>
                        <a:rPr lang="ko-KR" altLang="en-US" sz="1200" baseline="0" dirty="0" smtClean="0"/>
                        <a:t>을 클릭한다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파일선택 창이 제공되고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사용자가 파일을 선택한다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열기를 클릭하면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파일이 열린다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2" t="13390" r="57413" b="13433"/>
          <a:stretch/>
        </p:blipFill>
        <p:spPr bwMode="auto">
          <a:xfrm>
            <a:off x="54512" y="1123398"/>
            <a:ext cx="2152848" cy="4412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26948" y="710171"/>
            <a:ext cx="368588" cy="3425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958" y="915164"/>
            <a:ext cx="4057194" cy="2838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2379853" y="743882"/>
            <a:ext cx="368588" cy="3425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355976" y="3257717"/>
            <a:ext cx="368588" cy="3425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55"/>
          <a:stretch/>
        </p:blipFill>
        <p:spPr bwMode="auto">
          <a:xfrm>
            <a:off x="1681047" y="4282962"/>
            <a:ext cx="4248472" cy="2505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6" name="직선 연결선 35"/>
          <p:cNvCxnSpPr/>
          <p:nvPr/>
        </p:nvCxnSpPr>
        <p:spPr>
          <a:xfrm flipH="1">
            <a:off x="4283968" y="3600282"/>
            <a:ext cx="191953" cy="76482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41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6613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-1"/>
            <a:ext cx="9144000" cy="3306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6127" y="-87"/>
            <a:ext cx="1697807" cy="3307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화면제목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-6127" y="330494"/>
            <a:ext cx="1697807" cy="3306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페이지 경로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91680" y="-88"/>
            <a:ext cx="7452320" cy="3241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최근 문서목록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94769" y="324097"/>
            <a:ext cx="7449231" cy="3254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프로그램의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메인화면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40152" y="661339"/>
            <a:ext cx="3203847" cy="61966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493012"/>
              </p:ext>
            </p:extLst>
          </p:nvPr>
        </p:nvGraphicFramePr>
        <p:xfrm>
          <a:off x="5940152" y="661340"/>
          <a:ext cx="3203847" cy="40540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0577"/>
                <a:gridCol w="2723270"/>
              </a:tblGrid>
              <a:tr h="46340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파일을 클릭하고</a:t>
                      </a:r>
                      <a:r>
                        <a:rPr lang="en-US" altLang="ko-KR" sz="1200" dirty="0" smtClean="0"/>
                        <a:t>, Recent Documents</a:t>
                      </a:r>
                      <a:r>
                        <a:rPr lang="ko-KR" altLang="en-US" sz="1200" dirty="0" smtClean="0"/>
                        <a:t>를</a:t>
                      </a:r>
                      <a:r>
                        <a:rPr lang="ko-KR" altLang="en-US" sz="1200" baseline="0" dirty="0" smtClean="0"/>
                        <a:t> 클릭한다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최근 작업 문서목록이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최근 작업 문서목록 중 </a:t>
                      </a:r>
                      <a:r>
                        <a:rPr lang="en-US" altLang="ko-KR" sz="1200" dirty="0" smtClean="0"/>
                        <a:t>1</a:t>
                      </a:r>
                      <a:r>
                        <a:rPr lang="ko-KR" altLang="en-US" sz="1200" dirty="0" smtClean="0"/>
                        <a:t>개의 문서를 선택하면 새 창이 아닌 현재 작업 창에서 선택한 문서가 열린다</a:t>
                      </a:r>
                      <a:r>
                        <a:rPr lang="en-US" altLang="ko-KR" sz="1200" dirty="0" smtClean="0"/>
                        <a:t>. (</a:t>
                      </a:r>
                      <a:r>
                        <a:rPr lang="ko-KR" altLang="en-US" sz="1200" dirty="0" smtClean="0"/>
                        <a:t>작업하고 있던 문서는 닫힌다</a:t>
                      </a:r>
                      <a:r>
                        <a:rPr lang="en-US" altLang="ko-KR" sz="1200" dirty="0" smtClean="0"/>
                        <a:t>.)</a:t>
                      </a:r>
                      <a:r>
                        <a:rPr lang="ko-KR" altLang="en-US" sz="1200" dirty="0" smtClean="0"/>
                        <a:t> 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26948" y="710171"/>
            <a:ext cx="368588" cy="3425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>
            <a:off x="5297006" y="2658818"/>
            <a:ext cx="191953" cy="76482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1" r="81329" b="24327"/>
          <a:stretch/>
        </p:blipFill>
        <p:spPr bwMode="auto">
          <a:xfrm>
            <a:off x="44034" y="1074811"/>
            <a:ext cx="2007686" cy="4307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8" r="54424" b="68396"/>
          <a:stretch/>
        </p:blipFill>
        <p:spPr bwMode="auto">
          <a:xfrm>
            <a:off x="1653477" y="1535993"/>
            <a:ext cx="4214667" cy="112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3339316" y="1412776"/>
            <a:ext cx="368588" cy="3425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392983" y="2316253"/>
            <a:ext cx="368588" cy="3425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55"/>
          <a:stretch/>
        </p:blipFill>
        <p:spPr bwMode="auto">
          <a:xfrm>
            <a:off x="1636574" y="3391824"/>
            <a:ext cx="4124997" cy="2432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399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6613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-1"/>
            <a:ext cx="9144000" cy="3306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6127" y="-87"/>
            <a:ext cx="1697807" cy="3307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화면제목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-6127" y="330494"/>
            <a:ext cx="1697807" cy="3306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페이지 경로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91680" y="-88"/>
            <a:ext cx="7452320" cy="3241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저</a:t>
            </a:r>
            <a:r>
              <a:rPr lang="ko-KR" altLang="en-US" sz="1200" dirty="0">
                <a:solidFill>
                  <a:schemeClr val="tx1"/>
                </a:solidFill>
              </a:rPr>
              <a:t>장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694769" y="324097"/>
            <a:ext cx="7449231" cy="3254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프로그램의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메인화면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40152" y="661339"/>
            <a:ext cx="3203847" cy="61966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088961"/>
              </p:ext>
            </p:extLst>
          </p:nvPr>
        </p:nvGraphicFramePr>
        <p:xfrm>
          <a:off x="5940152" y="661340"/>
          <a:ext cx="3203847" cy="40540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0577"/>
                <a:gridCol w="2723270"/>
              </a:tblGrid>
              <a:tr h="46340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파일을 클릭하고</a:t>
                      </a:r>
                      <a:r>
                        <a:rPr lang="en-US" altLang="ko-KR" sz="1200" dirty="0" smtClean="0"/>
                        <a:t>, Save</a:t>
                      </a:r>
                      <a:r>
                        <a:rPr lang="ko-KR" altLang="en-US" sz="1200" dirty="0" smtClean="0"/>
                        <a:t>를</a:t>
                      </a:r>
                      <a:r>
                        <a:rPr lang="ko-KR" altLang="en-US" sz="1200" baseline="0" dirty="0" smtClean="0"/>
                        <a:t> 클릭한다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endParaRPr lang="en-US" altLang="ko-KR" sz="1200" baseline="0" dirty="0" smtClean="0"/>
                    </a:p>
                    <a:p>
                      <a:pPr latinLnBrk="1"/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파일을 편집하지 않은 경우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latinLnBrk="1"/>
                      <a:r>
                        <a:rPr lang="en-US" altLang="ko-KR" sz="1200" baseline="0" dirty="0" smtClean="0"/>
                        <a:t>Save</a:t>
                      </a:r>
                      <a:r>
                        <a:rPr lang="ko-KR" altLang="en-US" sz="1200" baseline="0" dirty="0" smtClean="0"/>
                        <a:t>메뉴가 활성화 되지 않는다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현재 작업하고 있던 문서가 저장되고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화면의 변화는 없다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1" r="81329" b="24327"/>
          <a:stretch/>
        </p:blipFill>
        <p:spPr bwMode="auto">
          <a:xfrm>
            <a:off x="44034" y="1282230"/>
            <a:ext cx="2007686" cy="4307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445" y="930166"/>
            <a:ext cx="368588" cy="3425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55"/>
          <a:stretch/>
        </p:blipFill>
        <p:spPr bwMode="auto">
          <a:xfrm>
            <a:off x="1459604" y="3778772"/>
            <a:ext cx="4404050" cy="2596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4572000" y="3474557"/>
            <a:ext cx="368588" cy="3425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20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6613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-1"/>
            <a:ext cx="9144000" cy="3306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6127" y="-87"/>
            <a:ext cx="1697807" cy="3307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화면제목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-6127" y="330494"/>
            <a:ext cx="1697807" cy="3306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페이지 경로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91680" y="-88"/>
            <a:ext cx="7452320" cy="3241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다른 이름으로 저장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94769" y="324097"/>
            <a:ext cx="7449231" cy="3254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프로그램의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메인화면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40152" y="661339"/>
            <a:ext cx="3203847" cy="61966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496081"/>
              </p:ext>
            </p:extLst>
          </p:nvPr>
        </p:nvGraphicFramePr>
        <p:xfrm>
          <a:off x="5940152" y="661340"/>
          <a:ext cx="3203847" cy="45063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0577"/>
                <a:gridCol w="2723270"/>
              </a:tblGrid>
              <a:tr h="46340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파일을 클릭하고</a:t>
                      </a:r>
                      <a:r>
                        <a:rPr lang="en-US" altLang="ko-KR" sz="1200" dirty="0" smtClean="0"/>
                        <a:t>, Save as</a:t>
                      </a:r>
                      <a:r>
                        <a:rPr lang="ko-KR" altLang="en-US" sz="1200" dirty="0" smtClean="0"/>
                        <a:t>를</a:t>
                      </a:r>
                      <a:r>
                        <a:rPr lang="ko-KR" altLang="en-US" sz="1200" baseline="0" dirty="0" smtClean="0"/>
                        <a:t> 클릭한다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endParaRPr lang="en-US" altLang="ko-KR" sz="1200" baseline="0" dirty="0" smtClean="0"/>
                    </a:p>
                    <a:p>
                      <a:pPr latinLnBrk="1"/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파일을 편집하지 않은 경우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latinLnBrk="1"/>
                      <a:r>
                        <a:rPr lang="en-US" altLang="ko-KR" sz="1200" baseline="0" dirty="0" smtClean="0"/>
                        <a:t>Save as </a:t>
                      </a:r>
                      <a:r>
                        <a:rPr lang="ko-KR" altLang="en-US" sz="1200" baseline="0" dirty="0" smtClean="0"/>
                        <a:t>메뉴가 활성화 되지 않는다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파일이름과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파일 형식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저장위치를 설정하는 창이 제공되고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사용자가</a:t>
                      </a:r>
                      <a:r>
                        <a:rPr lang="ko-KR" altLang="en-US" sz="1200" baseline="0" dirty="0" smtClean="0"/>
                        <a:t> 파일이름과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형식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저장위치를 설정한다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endParaRPr lang="en-US" altLang="ko-KR" sz="1200" baseline="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저장을 클릭하면 현재 작업</a:t>
                      </a:r>
                      <a:r>
                        <a:rPr lang="ko-KR" altLang="en-US" sz="1200" baseline="0" dirty="0" smtClean="0"/>
                        <a:t> 문서가 저장된다</a:t>
                      </a:r>
                      <a:r>
                        <a:rPr lang="en-US" altLang="ko-KR" sz="1200" baseline="0" dirty="0" smtClean="0"/>
                        <a:t>. (</a:t>
                      </a:r>
                      <a:r>
                        <a:rPr lang="ko-KR" altLang="en-US" sz="1200" baseline="0" dirty="0" smtClean="0"/>
                        <a:t>화면은 아무 변화 없음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1" r="81329" b="24327"/>
          <a:stretch/>
        </p:blipFill>
        <p:spPr bwMode="auto">
          <a:xfrm>
            <a:off x="44034" y="1074811"/>
            <a:ext cx="2007686" cy="4307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445" y="724933"/>
            <a:ext cx="368588" cy="3425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55"/>
          <a:stretch/>
        </p:blipFill>
        <p:spPr bwMode="auto">
          <a:xfrm>
            <a:off x="1405012" y="3792420"/>
            <a:ext cx="4404050" cy="2596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012906"/>
            <a:ext cx="3353053" cy="2346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3059832" y="712318"/>
            <a:ext cx="368588" cy="3425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03412" y="2860574"/>
            <a:ext cx="368588" cy="3425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H="1">
            <a:off x="4203411" y="3187269"/>
            <a:ext cx="95978" cy="59150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04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6613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-1"/>
            <a:ext cx="9144000" cy="3306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6127" y="-87"/>
            <a:ext cx="1697807" cy="3307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화면제목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-6127" y="330494"/>
            <a:ext cx="1697807" cy="3306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페이지 경로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91680" y="-88"/>
            <a:ext cx="7452320" cy="3241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인</a:t>
            </a:r>
            <a:r>
              <a:rPr lang="ko-KR" altLang="en-US" sz="1200" dirty="0">
                <a:solidFill>
                  <a:schemeClr val="tx1"/>
                </a:solidFill>
              </a:rPr>
              <a:t>쇄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694769" y="324097"/>
            <a:ext cx="7449231" cy="3254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프로그램의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메인화면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40152" y="661339"/>
            <a:ext cx="3203847" cy="61966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269837"/>
              </p:ext>
            </p:extLst>
          </p:nvPr>
        </p:nvGraphicFramePr>
        <p:xfrm>
          <a:off x="5940152" y="661340"/>
          <a:ext cx="3203847" cy="62365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0577"/>
                <a:gridCol w="2723270"/>
              </a:tblGrid>
              <a:tr h="24738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파일을 클릭하고</a:t>
                      </a:r>
                      <a:r>
                        <a:rPr lang="en-US" altLang="ko-KR" sz="1200" dirty="0" smtClean="0"/>
                        <a:t>, Print</a:t>
                      </a:r>
                      <a:r>
                        <a:rPr lang="ko-KR" altLang="en-US" sz="1200" dirty="0" smtClean="0"/>
                        <a:t>를</a:t>
                      </a:r>
                      <a:r>
                        <a:rPr lang="ko-KR" altLang="en-US" sz="1200" baseline="0" dirty="0" smtClean="0"/>
                        <a:t> 클릭한다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/>
                        <a:t>인쇄설정 창이 제공된다</a:t>
                      </a:r>
                      <a:r>
                        <a:rPr lang="en-US" altLang="ko-KR" sz="1200" baseline="0" dirty="0" smtClean="0"/>
                        <a:t>. </a:t>
                      </a:r>
                      <a:r>
                        <a:rPr lang="ko-KR" altLang="en-US" sz="1200" baseline="0" dirty="0" smtClean="0"/>
                        <a:t>사용자는 프린터를 선택하고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인쇄기본설정을 변경할 수 있으며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연결할 프린터가 목록에 존재하지 않을 경우 프린터 찾기를 할 수 있다</a:t>
                      </a:r>
                      <a:r>
                        <a:rPr lang="en-US" altLang="ko-KR" sz="1200" baseline="0" dirty="0" smtClean="0"/>
                        <a:t>. </a:t>
                      </a:r>
                      <a:r>
                        <a:rPr lang="ko-KR" altLang="en-US" sz="1200" baseline="0" dirty="0" smtClean="0"/>
                        <a:t>또한 페이지 범위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인쇄매수를 설정할 수 있다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endParaRPr lang="en-US" altLang="ko-KR" sz="1200" baseline="0" dirty="0" smtClean="0"/>
                    </a:p>
                    <a:p>
                      <a:pPr latinLnBrk="1"/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디폴트 설정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latinLnBrk="1"/>
                      <a:r>
                        <a:rPr lang="ko-KR" altLang="en-US" sz="1200" baseline="0" dirty="0" smtClean="0"/>
                        <a:t>대표프린터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페이지범위는 모두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매수는 </a:t>
                      </a:r>
                      <a:r>
                        <a:rPr lang="en-US" altLang="ko-KR" sz="1200" baseline="0" dirty="0" smtClean="0"/>
                        <a:t>1</a:t>
                      </a:r>
                      <a:r>
                        <a:rPr lang="ko-KR" altLang="en-US" sz="1200" baseline="0" dirty="0" smtClean="0"/>
                        <a:t>매</a:t>
                      </a:r>
                      <a:endParaRPr lang="en-US" altLang="ko-KR" sz="1200" baseline="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기본설정을 클릭하면 서브메뉴</a:t>
                      </a:r>
                      <a:r>
                        <a:rPr lang="en-US" altLang="ko-KR" sz="1200" dirty="0" smtClean="0"/>
                        <a:t>2</a:t>
                      </a:r>
                      <a:r>
                        <a:rPr lang="ko-KR" altLang="en-US" sz="1200" dirty="0" smtClean="0"/>
                        <a:t>개 레이아웃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용지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품질을 가진 인쇄 기본설정 창이 제공된다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en-US" altLang="ko-KR" sz="1200" baseline="0" dirty="0" smtClean="0"/>
                        <a:t>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mtClean="0"/>
                        <a:t>레이아웃을 클릭하면  방향</a:t>
                      </a:r>
                      <a:r>
                        <a:rPr lang="en-US" altLang="ko-KR" sz="1200" smtClean="0"/>
                        <a:t>, </a:t>
                      </a:r>
                      <a:r>
                        <a:rPr lang="ko-KR" altLang="en-US" sz="1200" smtClean="0"/>
                        <a:t>인쇄할 면</a:t>
                      </a:r>
                      <a:r>
                        <a:rPr lang="en-US" altLang="ko-KR" sz="1200" smtClean="0"/>
                        <a:t>,</a:t>
                      </a:r>
                      <a:r>
                        <a:rPr lang="en-US" altLang="ko-KR" sz="1200" baseline="0" smtClean="0"/>
                        <a:t> </a:t>
                      </a:r>
                      <a:r>
                        <a:rPr lang="ko-KR" altLang="en-US" sz="1200" baseline="0" smtClean="0"/>
                        <a:t>페이지 순서</a:t>
                      </a:r>
                      <a:r>
                        <a:rPr lang="en-US" altLang="ko-KR" sz="1200" baseline="0" smtClean="0"/>
                        <a:t>, </a:t>
                      </a:r>
                      <a:r>
                        <a:rPr lang="ko-KR" altLang="en-US" sz="1200" baseline="0" smtClean="0"/>
                        <a:t>형식</a:t>
                      </a:r>
                      <a:r>
                        <a:rPr lang="en-US" altLang="ko-KR" sz="1200" baseline="0" smtClean="0"/>
                        <a:t>,</a:t>
                      </a:r>
                      <a:r>
                        <a:rPr lang="ko-KR" altLang="en-US" sz="1200" baseline="0" smtClean="0"/>
                        <a:t>한면에 인쇄할 페이지 수를 설정할 수 있다</a:t>
                      </a:r>
                      <a:r>
                        <a:rPr lang="en-US" altLang="ko-KR" sz="1200" baseline="0" smtClean="0"/>
                        <a:t>.</a:t>
                      </a:r>
                    </a:p>
                    <a:p>
                      <a:pPr latinLnBrk="1"/>
                      <a:endParaRPr lang="en-US" altLang="ko-KR" sz="1200" baseline="0" smtClean="0"/>
                    </a:p>
                    <a:p>
                      <a:pPr latinLnBrk="1"/>
                      <a:r>
                        <a:rPr lang="en-US" altLang="ko-KR" sz="1200" baseline="0" smtClean="0"/>
                        <a:t>(</a:t>
                      </a:r>
                      <a:r>
                        <a:rPr lang="ko-KR" altLang="en-US" sz="1200" baseline="0" smtClean="0"/>
                        <a:t>디폴트 설정</a:t>
                      </a:r>
                      <a:r>
                        <a:rPr lang="en-US" altLang="ko-KR" sz="1200" baseline="0" smtClean="0"/>
                        <a:t>)</a:t>
                      </a:r>
                    </a:p>
                    <a:p>
                      <a:pPr latinLnBrk="1"/>
                      <a:r>
                        <a:rPr lang="ko-KR" altLang="en-US" sz="1200" baseline="0" smtClean="0"/>
                        <a:t>방향은 세로</a:t>
                      </a:r>
                      <a:r>
                        <a:rPr lang="en-US" altLang="ko-KR" sz="1200" baseline="0" smtClean="0"/>
                        <a:t>, </a:t>
                      </a:r>
                      <a:r>
                        <a:rPr lang="ko-KR" altLang="en-US" sz="1200" baseline="0" smtClean="0"/>
                        <a:t>양면인쇄 없음</a:t>
                      </a:r>
                      <a:r>
                        <a:rPr lang="en-US" altLang="ko-KR" sz="1200" baseline="0" smtClean="0"/>
                        <a:t>, </a:t>
                      </a:r>
                      <a:r>
                        <a:rPr lang="ko-KR" altLang="en-US" sz="1200" baseline="0" smtClean="0"/>
                        <a:t>페이지 순서는 앞에서뒤로</a:t>
                      </a:r>
                      <a:r>
                        <a:rPr lang="en-US" altLang="ko-KR" sz="1200" baseline="0" smtClean="0"/>
                        <a:t>, </a:t>
                      </a:r>
                      <a:r>
                        <a:rPr lang="ko-KR" altLang="en-US" sz="1200" baseline="0" smtClean="0"/>
                        <a:t>페이지 형식은 한면에 한페이지 인쇄</a:t>
                      </a:r>
                      <a:endParaRPr lang="en-US" altLang="ko-KR" sz="1200" baseline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용지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품질을 클릭하면 용지공급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크기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품질을 설정할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디폴트 설정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프린터 자동선택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용지크기는 </a:t>
                      </a:r>
                      <a:r>
                        <a:rPr lang="en-US" altLang="ko-KR" sz="1200" dirty="0" smtClean="0"/>
                        <a:t>Letter,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품질은 보통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인쇄를 클릭하면 인쇄설정에 따라 문서가 출력된다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1" r="81329" b="24327"/>
          <a:stretch/>
        </p:blipFill>
        <p:spPr bwMode="auto">
          <a:xfrm>
            <a:off x="44034" y="1074811"/>
            <a:ext cx="2007686" cy="4307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0445" y="727504"/>
            <a:ext cx="368588" cy="3425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920" y="926086"/>
            <a:ext cx="3857232" cy="2790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4932040" y="712317"/>
            <a:ext cx="368588" cy="3425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69" y="3412480"/>
            <a:ext cx="2853181" cy="2583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655" y="4098962"/>
            <a:ext cx="2951762" cy="2548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932040" y="1772816"/>
            <a:ext cx="368588" cy="3425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H="1">
            <a:off x="3095950" y="2022604"/>
            <a:ext cx="1822524" cy="140639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3491880" y="1987641"/>
            <a:ext cx="1440160" cy="211132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242769" y="3228316"/>
            <a:ext cx="368588" cy="3425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064056" y="3927679"/>
            <a:ext cx="368588" cy="3425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174384" y="3157681"/>
            <a:ext cx="368588" cy="3425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66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6613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-1"/>
            <a:ext cx="9144000" cy="3306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6127" y="-87"/>
            <a:ext cx="1697807" cy="3307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화면제목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-6127" y="330494"/>
            <a:ext cx="1697807" cy="3306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페이지 경로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91680" y="-88"/>
            <a:ext cx="7452320" cy="3241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인쇄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미리보기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94769" y="324097"/>
            <a:ext cx="7449231" cy="3254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프로그램의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메인화면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40152" y="661339"/>
            <a:ext cx="3203847" cy="61966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671115"/>
              </p:ext>
            </p:extLst>
          </p:nvPr>
        </p:nvGraphicFramePr>
        <p:xfrm>
          <a:off x="5940152" y="661340"/>
          <a:ext cx="3203847" cy="3499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0577"/>
                <a:gridCol w="2723270"/>
              </a:tblGrid>
              <a:tr h="24738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파일을 클릭하고</a:t>
                      </a:r>
                      <a:r>
                        <a:rPr lang="en-US" altLang="ko-KR" sz="1200" dirty="0" smtClean="0"/>
                        <a:t>, Print Preview</a:t>
                      </a:r>
                      <a:r>
                        <a:rPr lang="ko-KR" altLang="en-US" sz="1200" dirty="0" smtClean="0"/>
                        <a:t>를</a:t>
                      </a:r>
                      <a:r>
                        <a:rPr lang="ko-KR" altLang="en-US" sz="1200" baseline="0" dirty="0" smtClean="0"/>
                        <a:t> 클릭한다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/>
                        <a:t>인쇄 </a:t>
                      </a:r>
                      <a:r>
                        <a:rPr lang="ko-KR" altLang="en-US" sz="1200" baseline="0" dirty="0" err="1" smtClean="0"/>
                        <a:t>미리보기</a:t>
                      </a:r>
                      <a:r>
                        <a:rPr lang="ko-KR" altLang="en-US" sz="1200" baseline="0" dirty="0" smtClean="0"/>
                        <a:t> 창이 제공된다</a:t>
                      </a:r>
                      <a:r>
                        <a:rPr lang="en-US" altLang="ko-KR" sz="1200" baseline="0" dirty="0" smtClean="0"/>
                        <a:t>. </a:t>
                      </a:r>
                    </a:p>
                    <a:p>
                      <a:pPr latinLnBrk="1"/>
                      <a:endParaRPr lang="en-US" altLang="ko-KR" sz="1200" baseline="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baseline="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532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1" r="81329" b="24327"/>
          <a:stretch/>
        </p:blipFill>
        <p:spPr bwMode="auto">
          <a:xfrm>
            <a:off x="44034" y="1074811"/>
            <a:ext cx="2007686" cy="4307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40445" y="727504"/>
            <a:ext cx="368588" cy="3425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852936"/>
            <a:ext cx="4608512" cy="3848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4788024" y="2681653"/>
            <a:ext cx="368588" cy="3425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84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834</TotalTime>
  <Words>1303</Words>
  <Application>Microsoft Office PowerPoint</Application>
  <PresentationFormat>화면 슬라이드 쇼(4:3)</PresentationFormat>
  <Paragraphs>281</Paragraphs>
  <Slides>16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7" baseType="lpstr">
      <vt:lpstr>Office 테마</vt:lpstr>
      <vt:lpstr>프로그램 흐름도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김소진</dc:creator>
  <cp:lastModifiedBy>전상우</cp:lastModifiedBy>
  <cp:revision>113</cp:revision>
  <dcterms:created xsi:type="dcterms:W3CDTF">2015-05-01T07:39:51Z</dcterms:created>
  <dcterms:modified xsi:type="dcterms:W3CDTF">2015-07-13T13:59:26Z</dcterms:modified>
</cp:coreProperties>
</file>